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9"/>
  </p:notesMasterIdLst>
  <p:handoutMasterIdLst>
    <p:handoutMasterId r:id="rId50"/>
  </p:handoutMasterIdLst>
  <p:sldIdLst>
    <p:sldId id="312" r:id="rId2"/>
    <p:sldId id="279" r:id="rId3"/>
    <p:sldId id="285" r:id="rId4"/>
    <p:sldId id="335" r:id="rId5"/>
    <p:sldId id="2142532951" r:id="rId6"/>
    <p:sldId id="337" r:id="rId7"/>
    <p:sldId id="2142532952" r:id="rId8"/>
    <p:sldId id="339" r:id="rId9"/>
    <p:sldId id="2142532946" r:id="rId10"/>
    <p:sldId id="2142532909" r:id="rId11"/>
    <p:sldId id="2142532910" r:id="rId12"/>
    <p:sldId id="2142532934" r:id="rId13"/>
    <p:sldId id="2142532916" r:id="rId14"/>
    <p:sldId id="2142532938" r:id="rId15"/>
    <p:sldId id="2142532939" r:id="rId16"/>
    <p:sldId id="2142532940" r:id="rId17"/>
    <p:sldId id="2142532943" r:id="rId18"/>
    <p:sldId id="2142532945" r:id="rId19"/>
    <p:sldId id="2142532947" r:id="rId20"/>
    <p:sldId id="2142532902" r:id="rId21"/>
    <p:sldId id="2139122388" r:id="rId22"/>
    <p:sldId id="2139122387" r:id="rId23"/>
    <p:sldId id="2139122382" r:id="rId24"/>
    <p:sldId id="2142532920" r:id="rId25"/>
    <p:sldId id="2142532921" r:id="rId26"/>
    <p:sldId id="2142532922" r:id="rId27"/>
    <p:sldId id="2139122390" r:id="rId28"/>
    <p:sldId id="2142532948" r:id="rId29"/>
    <p:sldId id="2142532919" r:id="rId30"/>
    <p:sldId id="2142532923" r:id="rId31"/>
    <p:sldId id="2142532924" r:id="rId32"/>
    <p:sldId id="2142532925" r:id="rId33"/>
    <p:sldId id="2142532927" r:id="rId34"/>
    <p:sldId id="2142532953" r:id="rId35"/>
    <p:sldId id="2142532954" r:id="rId36"/>
    <p:sldId id="2142532955" r:id="rId37"/>
    <p:sldId id="2142532928" r:id="rId38"/>
    <p:sldId id="2142532949" r:id="rId39"/>
    <p:sldId id="2139122392" r:id="rId40"/>
    <p:sldId id="2139122389" r:id="rId41"/>
    <p:sldId id="2139122393" r:id="rId42"/>
    <p:sldId id="2139122395" r:id="rId43"/>
    <p:sldId id="2142532950" r:id="rId44"/>
    <p:sldId id="2142532930" r:id="rId45"/>
    <p:sldId id="2142532932" r:id="rId46"/>
    <p:sldId id="2142532931" r:id="rId47"/>
    <p:sldId id="302"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Inter" panose="02000503000000020004" pitchFamily="2" charset="0"/>
      <p:regular r:id="rId55"/>
      <p:bold r:id="rId56"/>
    </p:embeddedFont>
    <p:embeddedFont>
      <p:font typeface="Inter Light" panose="02000503000000020004" pitchFamily="2" charset="0"/>
      <p:regular r:id="rId57"/>
    </p:embeddedFont>
    <p:embeddedFont>
      <p:font typeface="Inter SemiBold" panose="02000503000000020004" pitchFamily="2" charset="0"/>
      <p:regular r:id="rId58"/>
      <p:bold r:id="rId59"/>
    </p:embeddedFont>
    <p:embeddedFont>
      <p:font typeface="Microsoft Sans Serif" panose="020B0604020202020204" pitchFamily="3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ection>
        <p14:section name="Title Slides" id="{D3F186D6-FFA7-5D49-8506-D019222D40ED}">
          <p14:sldIdLst>
            <p14:sldId id="312"/>
            <p14:sldId id="279"/>
          </p14:sldIdLst>
        </p14:section>
        <p14:section name="Overview &amp; On-a-Page" id="{F7EAC447-3431-0E40-824A-22DBB2663749}">
          <p14:sldIdLst>
            <p14:sldId id="285"/>
            <p14:sldId id="335"/>
            <p14:sldId id="2142532951"/>
          </p14:sldIdLst>
        </p14:section>
        <p14:section name="System Health" id="{0DA4165C-685C-0A4E-8F46-798F870F2542}">
          <p14:sldIdLst>
            <p14:sldId id="337"/>
            <p14:sldId id="2142532952"/>
          </p14:sldIdLst>
        </p14:section>
        <p14:section name="Untitled Section" id="{8F035FD9-9F8E-49B8-8F36-18646A556EA9}">
          <p14:sldIdLst>
            <p14:sldId id="339"/>
            <p14:sldId id="2142532946"/>
            <p14:sldId id="2142532909"/>
            <p14:sldId id="2142532910"/>
            <p14:sldId id="2142532934"/>
            <p14:sldId id="2142532916"/>
            <p14:sldId id="2142532938"/>
            <p14:sldId id="2142532939"/>
            <p14:sldId id="2142532940"/>
            <p14:sldId id="2142532943"/>
            <p14:sldId id="2142532945"/>
          </p14:sldIdLst>
        </p14:section>
        <p14:section name="Workload Health" id="{FDD4CB13-D57C-49EC-BAE9-C8F858188048}">
          <p14:sldIdLst>
            <p14:sldId id="2142532947"/>
            <p14:sldId id="2142532902"/>
            <p14:sldId id="2139122388"/>
            <p14:sldId id="2139122387"/>
            <p14:sldId id="2139122382"/>
            <p14:sldId id="2142532920"/>
            <p14:sldId id="2142532921"/>
            <p14:sldId id="2142532922"/>
            <p14:sldId id="2139122390"/>
          </p14:sldIdLst>
        </p14:section>
        <p14:section name="Feature Usage" id="{0DE253AE-8CFE-413D-B411-14A4722E6B1B}">
          <p14:sldIdLst>
            <p14:sldId id="2142532948"/>
            <p14:sldId id="2142532919"/>
            <p14:sldId id="2142532923"/>
            <p14:sldId id="2142532924"/>
            <p14:sldId id="2142532925"/>
            <p14:sldId id="2142532927"/>
            <p14:sldId id="2142532953"/>
            <p14:sldId id="2142532954"/>
            <p14:sldId id="2142532955"/>
            <p14:sldId id="2142532928"/>
          </p14:sldIdLst>
        </p14:section>
        <p14:section name="Object Health" id="{1665F3DF-E941-4B92-9FC9-78816FDFE7C0}">
          <p14:sldIdLst>
            <p14:sldId id="2142532949"/>
            <p14:sldId id="2139122392"/>
            <p14:sldId id="2139122389"/>
            <p14:sldId id="2139122393"/>
            <p14:sldId id="2139122395"/>
            <p14:sldId id="2142532950"/>
            <p14:sldId id="2142532930"/>
            <p14:sldId id="2142532932"/>
            <p14:sldId id="21425329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88520" autoAdjust="0"/>
  </p:normalViewPr>
  <p:slideViewPr>
    <p:cSldViewPr snapToGrid="0">
      <p:cViewPr varScale="1">
        <p:scale>
          <a:sx n="71" d="100"/>
          <a:sy n="71" d="100"/>
        </p:scale>
        <p:origin x="53" y="42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4/22/2024</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9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77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56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47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81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40</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9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359463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17</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vhc</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279797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olution, Obstacle, Benefit (1v)">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933771F6-C859-774E-9967-9D788589F2F3}"/>
              </a:ext>
            </a:extLst>
          </p:cNvPr>
          <p:cNvSpPr/>
          <p:nvPr userDrawn="1"/>
        </p:nvSpPr>
        <p:spPr>
          <a:xfrm>
            <a:off x="-1303" y="1"/>
            <a:ext cx="2199208" cy="1414021"/>
          </a:xfrm>
          <a:custGeom>
            <a:avLst/>
            <a:gdLst>
              <a:gd name="connsiteX0" fmla="*/ 0 w 2199208"/>
              <a:gd name="connsiteY0" fmla="*/ 0 h 1414021"/>
              <a:gd name="connsiteX1" fmla="*/ 2185286 w 2199208"/>
              <a:gd name="connsiteY1" fmla="*/ 0 h 1414021"/>
              <a:gd name="connsiteX2" fmla="*/ 2199208 w 2199208"/>
              <a:gd name="connsiteY2" fmla="*/ 134085 h 1414021"/>
              <a:gd name="connsiteX3" fmla="*/ 880883 w 2199208"/>
              <a:gd name="connsiteY3" fmla="*/ 1414021 h 1414021"/>
              <a:gd name="connsiteX4" fmla="*/ 42305 w 2199208"/>
              <a:gd name="connsiteY4" fmla="*/ 1121747 h 1414021"/>
              <a:gd name="connsiteX5" fmla="*/ 0 w 2199208"/>
              <a:gd name="connsiteY5" fmla="*/ 1084416 h 14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208" h="1414021">
                <a:moveTo>
                  <a:pt x="0" y="0"/>
                </a:moveTo>
                <a:lnTo>
                  <a:pt x="2185286" y="0"/>
                </a:lnTo>
                <a:lnTo>
                  <a:pt x="2199208" y="134085"/>
                </a:lnTo>
                <a:cubicBezTo>
                  <a:pt x="2199208" y="840974"/>
                  <a:pt x="1608974" y="1414021"/>
                  <a:pt x="880883" y="1414021"/>
                </a:cubicBezTo>
                <a:cubicBezTo>
                  <a:pt x="562344" y="1414021"/>
                  <a:pt x="270189" y="1304337"/>
                  <a:pt x="42305" y="1121747"/>
                </a:cubicBezTo>
                <a:lnTo>
                  <a:pt x="0" y="10844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92B5C74D-4BC8-CD4C-A85B-A0CE155A02D7}"/>
              </a:ext>
            </a:extLst>
          </p:cNvPr>
          <p:cNvSpPr/>
          <p:nvPr userDrawn="1"/>
        </p:nvSpPr>
        <p:spPr>
          <a:xfrm>
            <a:off x="-1303" y="855903"/>
            <a:ext cx="3686694" cy="36576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Description</a:t>
            </a:r>
          </a:p>
        </p:txBody>
      </p:sp>
      <p:sp>
        <p:nvSpPr>
          <p:cNvPr id="26" name="Rectangle 25">
            <a:extLst>
              <a:ext uri="{FF2B5EF4-FFF2-40B4-BE49-F238E27FC236}">
                <a16:creationId xmlns:a16="http://schemas.microsoft.com/office/drawing/2014/main" id="{54C3F0E7-0B11-EE4D-B5A5-07D322EF76E9}"/>
              </a:ext>
            </a:extLst>
          </p:cNvPr>
          <p:cNvSpPr/>
          <p:nvPr userDrawn="1"/>
        </p:nvSpPr>
        <p:spPr>
          <a:xfrm>
            <a:off x="-1008" y="1221662"/>
            <a:ext cx="3686399" cy="5643152"/>
          </a:xfrm>
          <a:prstGeom prst="rect">
            <a:avLst/>
          </a:prstGeom>
          <a:solidFill>
            <a:schemeClr val="tx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userDrawn="1">
            <p:ph type="title" hasCustomPrompt="1"/>
          </p:nvPr>
        </p:nvSpPr>
        <p:spPr>
          <a:xfrm>
            <a:off x="2198013" y="4392"/>
            <a:ext cx="8966608" cy="72852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Text Placeholder 14">
            <a:extLst>
              <a:ext uri="{FF2B5EF4-FFF2-40B4-BE49-F238E27FC236}">
                <a16:creationId xmlns:a16="http://schemas.microsoft.com/office/drawing/2014/main" id="{C9C07200-E1C4-E34C-9357-18CF7E2FDF0C}"/>
              </a:ext>
            </a:extLst>
          </p:cNvPr>
          <p:cNvSpPr>
            <a:spLocks noGrp="1"/>
          </p:cNvSpPr>
          <p:nvPr userDrawn="1">
            <p:ph type="body" sz="quarter" idx="22" hasCustomPrompt="1"/>
          </p:nvPr>
        </p:nvSpPr>
        <p:spPr>
          <a:xfrm>
            <a:off x="49722" y="1343"/>
            <a:ext cx="2148184" cy="722949"/>
          </a:xfrm>
        </p:spPr>
        <p:txBody>
          <a:bodyPr anchor="b"/>
          <a:lstStyle>
            <a:lvl1pPr marL="0" indent="0">
              <a:buNone/>
              <a:defRPr sz="3100" b="1" cap="none" spc="0">
                <a:ln w="0"/>
                <a:solidFill>
                  <a:schemeClr val="bg1"/>
                </a:solidFill>
                <a:effectLst>
                  <a:outerShdw blurRad="38100" dist="25400" dir="5400000" algn="ctr" rotWithShape="0">
                    <a:srgbClr val="6E747A">
                      <a:alpha val="43000"/>
                    </a:srgbClr>
                  </a:outerShdw>
                </a:effectLst>
                <a:latin typeface="+mn-lt"/>
              </a:defRPr>
            </a:lvl1pPr>
          </a:lstStyle>
          <a:p>
            <a:pPr lvl="0"/>
            <a:r>
              <a:rPr lang="en-US" dirty="0"/>
              <a:t>Priority 1</a:t>
            </a:r>
          </a:p>
        </p:txBody>
      </p:sp>
      <p:sp>
        <p:nvSpPr>
          <p:cNvPr id="70" name="Rectangle 69">
            <a:extLst>
              <a:ext uri="{FF2B5EF4-FFF2-40B4-BE49-F238E27FC236}">
                <a16:creationId xmlns:a16="http://schemas.microsoft.com/office/drawing/2014/main" id="{BBD91956-2D69-A640-B957-FE69D0300F61}"/>
              </a:ext>
            </a:extLst>
          </p:cNvPr>
          <p:cNvSpPr/>
          <p:nvPr userDrawn="1"/>
        </p:nvSpPr>
        <p:spPr>
          <a:xfrm>
            <a:off x="3682702" y="855904"/>
            <a:ext cx="2834640" cy="6020280"/>
          </a:xfrm>
          <a:prstGeom prst="rect">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100" dirty="0">
              <a:solidFill>
                <a:schemeClr val="tx1"/>
              </a:solidFill>
            </a:endParaRPr>
          </a:p>
        </p:txBody>
      </p:sp>
      <p:sp>
        <p:nvSpPr>
          <p:cNvPr id="62" name="Rectangle 61">
            <a:extLst>
              <a:ext uri="{FF2B5EF4-FFF2-40B4-BE49-F238E27FC236}">
                <a16:creationId xmlns:a16="http://schemas.microsoft.com/office/drawing/2014/main" id="{2F0D54AF-D192-964C-9F81-D2591AB131D4}"/>
              </a:ext>
            </a:extLst>
          </p:cNvPr>
          <p:cNvSpPr/>
          <p:nvPr userDrawn="1"/>
        </p:nvSpPr>
        <p:spPr>
          <a:xfrm>
            <a:off x="3685391" y="855903"/>
            <a:ext cx="2834640" cy="365760"/>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Solution</a:t>
            </a:r>
          </a:p>
        </p:txBody>
      </p:sp>
      <p:sp>
        <p:nvSpPr>
          <p:cNvPr id="71" name="Rectangle 70">
            <a:extLst>
              <a:ext uri="{FF2B5EF4-FFF2-40B4-BE49-F238E27FC236}">
                <a16:creationId xmlns:a16="http://schemas.microsoft.com/office/drawing/2014/main" id="{E48309ED-94AD-0045-8973-DB19607C6D29}"/>
              </a:ext>
            </a:extLst>
          </p:cNvPr>
          <p:cNvSpPr/>
          <p:nvPr userDrawn="1"/>
        </p:nvSpPr>
        <p:spPr>
          <a:xfrm>
            <a:off x="6520031" y="855893"/>
            <a:ext cx="2834640" cy="6020287"/>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50" dirty="0">
              <a:solidFill>
                <a:schemeClr val="tx1"/>
              </a:solidFill>
            </a:endParaRPr>
          </a:p>
        </p:txBody>
      </p:sp>
      <p:sp>
        <p:nvSpPr>
          <p:cNvPr id="63" name="Rectangle 62">
            <a:extLst>
              <a:ext uri="{FF2B5EF4-FFF2-40B4-BE49-F238E27FC236}">
                <a16:creationId xmlns:a16="http://schemas.microsoft.com/office/drawing/2014/main" id="{B93A3BC6-7FF5-F547-B1CE-7E127A7369C0}"/>
              </a:ext>
            </a:extLst>
          </p:cNvPr>
          <p:cNvSpPr/>
          <p:nvPr userDrawn="1"/>
        </p:nvSpPr>
        <p:spPr>
          <a:xfrm>
            <a:off x="6520031" y="855903"/>
            <a:ext cx="2834640" cy="365760"/>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Obstacles</a:t>
            </a:r>
          </a:p>
        </p:txBody>
      </p:sp>
      <p:sp>
        <p:nvSpPr>
          <p:cNvPr id="74" name="Rectangle 73">
            <a:extLst>
              <a:ext uri="{FF2B5EF4-FFF2-40B4-BE49-F238E27FC236}">
                <a16:creationId xmlns:a16="http://schemas.microsoft.com/office/drawing/2014/main" id="{BE3DEE21-1DDB-EE4D-A50A-63D18BD47804}"/>
              </a:ext>
            </a:extLst>
          </p:cNvPr>
          <p:cNvSpPr/>
          <p:nvPr userDrawn="1"/>
        </p:nvSpPr>
        <p:spPr>
          <a:xfrm>
            <a:off x="9357360" y="855903"/>
            <a:ext cx="2834640" cy="6020287"/>
          </a:xfrm>
          <a:prstGeom prst="rect">
            <a:avLst/>
          </a:prstGeom>
          <a:solidFill>
            <a:srgbClr val="CBFFD0"/>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00" dirty="0">
              <a:solidFill>
                <a:schemeClr val="tx1"/>
              </a:solidFill>
            </a:endParaRPr>
          </a:p>
        </p:txBody>
      </p:sp>
      <p:sp>
        <p:nvSpPr>
          <p:cNvPr id="64" name="Rectangle 63">
            <a:extLst>
              <a:ext uri="{FF2B5EF4-FFF2-40B4-BE49-F238E27FC236}">
                <a16:creationId xmlns:a16="http://schemas.microsoft.com/office/drawing/2014/main" id="{86118900-5D9E-FF41-9965-0F522118DD61}"/>
              </a:ext>
            </a:extLst>
          </p:cNvPr>
          <p:cNvSpPr/>
          <p:nvPr userDrawn="1"/>
        </p:nvSpPr>
        <p:spPr>
          <a:xfrm>
            <a:off x="9357360" y="855903"/>
            <a:ext cx="2834640" cy="36576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Benefits</a:t>
            </a:r>
          </a:p>
        </p:txBody>
      </p:sp>
      <p:sp>
        <p:nvSpPr>
          <p:cNvPr id="47" name="Text Placeholder 12">
            <a:extLst>
              <a:ext uri="{FF2B5EF4-FFF2-40B4-BE49-F238E27FC236}">
                <a16:creationId xmlns:a16="http://schemas.microsoft.com/office/drawing/2014/main" id="{BB607B3E-BB2C-CD4F-BEF5-3668BDDC874D}"/>
              </a:ext>
            </a:extLst>
          </p:cNvPr>
          <p:cNvSpPr>
            <a:spLocks noGrp="1"/>
          </p:cNvSpPr>
          <p:nvPr>
            <p:ph type="body" sz="quarter" idx="35"/>
          </p:nvPr>
        </p:nvSpPr>
        <p:spPr>
          <a:xfrm>
            <a:off x="41161" y="1287786"/>
            <a:ext cx="3569185" cy="5510903"/>
          </a:xfrm>
        </p:spPr>
        <p:txBody>
          <a:bodyPr/>
          <a:lstStyle>
            <a:lvl1pPr>
              <a:lnSpc>
                <a:spcPct val="100000"/>
              </a:lnSpc>
              <a:spcBef>
                <a:spcPts val="1600"/>
              </a:spcBef>
              <a:defRPr sz="1800"/>
            </a:lvl1pPr>
            <a:lvl2pPr>
              <a:spcBef>
                <a:spcPts val="200"/>
              </a:spcBef>
              <a:spcAft>
                <a:spcPts val="200"/>
              </a:spcAft>
              <a:defRPr sz="1600"/>
            </a:lvl2pPr>
            <a:lvl3pPr>
              <a:spcBef>
                <a:spcPts val="200"/>
              </a:spcBef>
              <a:spcAft>
                <a:spcPts val="200"/>
              </a:spcAft>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12">
            <a:extLst>
              <a:ext uri="{FF2B5EF4-FFF2-40B4-BE49-F238E27FC236}">
                <a16:creationId xmlns:a16="http://schemas.microsoft.com/office/drawing/2014/main" id="{C8007675-33A0-164C-8205-966261CFD7B7}"/>
              </a:ext>
            </a:extLst>
          </p:cNvPr>
          <p:cNvSpPr>
            <a:spLocks noGrp="1"/>
          </p:cNvSpPr>
          <p:nvPr>
            <p:ph type="body" sz="quarter" idx="38"/>
          </p:nvPr>
        </p:nvSpPr>
        <p:spPr>
          <a:xfrm>
            <a:off x="3707959"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49971155-2D86-5849-837F-0EE71AD53DDA}"/>
              </a:ext>
            </a:extLst>
          </p:cNvPr>
          <p:cNvSpPr>
            <a:spLocks noGrp="1"/>
          </p:cNvSpPr>
          <p:nvPr>
            <p:ph type="body" sz="quarter" idx="40"/>
          </p:nvPr>
        </p:nvSpPr>
        <p:spPr>
          <a:xfrm>
            <a:off x="6539910"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9EA3BA70-F19F-8F44-8523-3AD451996B48}"/>
              </a:ext>
            </a:extLst>
          </p:cNvPr>
          <p:cNvSpPr>
            <a:spLocks noGrp="1"/>
          </p:cNvSpPr>
          <p:nvPr>
            <p:ph type="body" sz="quarter" idx="41"/>
          </p:nvPr>
        </p:nvSpPr>
        <p:spPr>
          <a:xfrm>
            <a:off x="9382616" y="1249631"/>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36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meline (Jan-Dec, 3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A01065EA-F2AD-D048-92A0-89675785BA2A}"/>
              </a:ext>
            </a:extLst>
          </p:cNvPr>
          <p:cNvGrpSpPr/>
          <p:nvPr userDrawn="1"/>
        </p:nvGrpSpPr>
        <p:grpSpPr>
          <a:xfrm>
            <a:off x="-8053" y="1148528"/>
            <a:ext cx="12213770" cy="5709472"/>
            <a:chOff x="-10885" y="1148528"/>
            <a:chExt cx="12213770" cy="5709472"/>
          </a:xfrm>
        </p:grpSpPr>
        <p:sp>
          <p:nvSpPr>
            <p:cNvPr id="4" name="Rectangle 3">
              <a:extLst>
                <a:ext uri="{FF2B5EF4-FFF2-40B4-BE49-F238E27FC236}">
                  <a16:creationId xmlns:a16="http://schemas.microsoft.com/office/drawing/2014/main" id="{5205079B-9582-7646-B000-98076647FE0E}"/>
                </a:ext>
              </a:extLst>
            </p:cNvPr>
            <p:cNvSpPr/>
            <p:nvPr/>
          </p:nvSpPr>
          <p:spPr>
            <a:xfrm>
              <a:off x="103185" y="6248092"/>
              <a:ext cx="12083151" cy="54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C5520-A154-A349-860A-997AAACA06DA}"/>
                </a:ext>
              </a:extLst>
            </p:cNvPr>
            <p:cNvSpPr/>
            <p:nvPr/>
          </p:nvSpPr>
          <p:spPr>
            <a:xfrm>
              <a:off x="-10885" y="1510930"/>
              <a:ext cx="12202885" cy="173736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B8E21B-0B3B-5645-9F46-41AE6D29F57A}"/>
                </a:ext>
              </a:extLst>
            </p:cNvPr>
            <p:cNvSpPr/>
            <p:nvPr/>
          </p:nvSpPr>
          <p:spPr>
            <a:xfrm>
              <a:off x="-1"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B10CD-9D86-EA42-AE15-E4AB1D2619C4}"/>
                </a:ext>
              </a:extLst>
            </p:cNvPr>
            <p:cNvSpPr/>
            <p:nvPr/>
          </p:nvSpPr>
          <p:spPr>
            <a:xfrm>
              <a:off x="1015999" y="1551297"/>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5E9D5C-920C-A84C-A909-6F9CE052C8B2}"/>
                </a:ext>
              </a:extLst>
            </p:cNvPr>
            <p:cNvSpPr/>
            <p:nvPr/>
          </p:nvSpPr>
          <p:spPr>
            <a:xfrm>
              <a:off x="2031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4BF6EF-DFFA-C84F-8CDA-B5606DE0C2BC}"/>
                </a:ext>
              </a:extLst>
            </p:cNvPr>
            <p:cNvSpPr/>
            <p:nvPr/>
          </p:nvSpPr>
          <p:spPr>
            <a:xfrm>
              <a:off x="304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1A735-87EE-3A49-83F4-AA4BBC313F93}"/>
                </a:ext>
              </a:extLst>
            </p:cNvPr>
            <p:cNvSpPr/>
            <p:nvPr/>
          </p:nvSpPr>
          <p:spPr>
            <a:xfrm>
              <a:off x="406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A88B1-2141-A441-BEA1-22B74C8CA843}"/>
                </a:ext>
              </a:extLst>
            </p:cNvPr>
            <p:cNvSpPr/>
            <p:nvPr/>
          </p:nvSpPr>
          <p:spPr>
            <a:xfrm>
              <a:off x="5079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9EA048-8F83-D445-A98E-CB072EC76691}"/>
                </a:ext>
              </a:extLst>
            </p:cNvPr>
            <p:cNvSpPr/>
            <p:nvPr/>
          </p:nvSpPr>
          <p:spPr>
            <a:xfrm>
              <a:off x="6095999" y="1550424"/>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C7F5E-0BA7-3B48-B1E4-C4A45F9E9AF8}"/>
                </a:ext>
              </a:extLst>
            </p:cNvPr>
            <p:cNvSpPr/>
            <p:nvPr/>
          </p:nvSpPr>
          <p:spPr>
            <a:xfrm>
              <a:off x="7111999" y="1549986"/>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A225-05BA-534E-ACDE-F9ECC5E77A6C}"/>
                </a:ext>
              </a:extLst>
            </p:cNvPr>
            <p:cNvSpPr/>
            <p:nvPr/>
          </p:nvSpPr>
          <p:spPr>
            <a:xfrm>
              <a:off x="812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F8CA6E-F897-0243-89E9-914FA8C935FA}"/>
                </a:ext>
              </a:extLst>
            </p:cNvPr>
            <p:cNvSpPr/>
            <p:nvPr/>
          </p:nvSpPr>
          <p:spPr>
            <a:xfrm>
              <a:off x="914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42988-08DC-D048-B8F0-3A6DBA87B0FC}"/>
                </a:ext>
              </a:extLst>
            </p:cNvPr>
            <p:cNvSpPr/>
            <p:nvPr/>
          </p:nvSpPr>
          <p:spPr>
            <a:xfrm>
              <a:off x="10159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1A7362-FBA5-1B4C-A71F-8C4ADEE128D3}"/>
                </a:ext>
              </a:extLst>
            </p:cNvPr>
            <p:cNvSpPr/>
            <p:nvPr/>
          </p:nvSpPr>
          <p:spPr>
            <a:xfrm>
              <a:off x="11175999" y="1551300"/>
              <a:ext cx="1016000" cy="53067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8BD6CC-352D-D942-9519-A44339B49AC6}"/>
                </a:ext>
              </a:extLst>
            </p:cNvPr>
            <p:cNvSpPr/>
            <p:nvPr/>
          </p:nvSpPr>
          <p:spPr>
            <a:xfrm>
              <a:off x="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Jan</a:t>
              </a:r>
            </a:p>
          </p:txBody>
        </p:sp>
        <p:sp>
          <p:nvSpPr>
            <p:cNvPr id="19" name="Rectangle 18">
              <a:extLst>
                <a:ext uri="{FF2B5EF4-FFF2-40B4-BE49-F238E27FC236}">
                  <a16:creationId xmlns:a16="http://schemas.microsoft.com/office/drawing/2014/main" id="{760B7B73-662B-AB42-97E4-946F5F103375}"/>
                </a:ext>
              </a:extLst>
            </p:cNvPr>
            <p:cNvSpPr/>
            <p:nvPr/>
          </p:nvSpPr>
          <p:spPr>
            <a:xfrm>
              <a:off x="1016000" y="1149839"/>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Feb</a:t>
              </a:r>
            </a:p>
          </p:txBody>
        </p:sp>
        <p:sp>
          <p:nvSpPr>
            <p:cNvPr id="20" name="Rectangle 19">
              <a:extLst>
                <a:ext uri="{FF2B5EF4-FFF2-40B4-BE49-F238E27FC236}">
                  <a16:creationId xmlns:a16="http://schemas.microsoft.com/office/drawing/2014/main" id="{8F3BF4EC-AC4C-D443-98B4-35EB6EB7D128}"/>
                </a:ext>
              </a:extLst>
            </p:cNvPr>
            <p:cNvSpPr/>
            <p:nvPr/>
          </p:nvSpPr>
          <p:spPr>
            <a:xfrm>
              <a:off x="2032000" y="1149403"/>
              <a:ext cx="1016000" cy="402805"/>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Mar</a:t>
              </a:r>
            </a:p>
          </p:txBody>
        </p:sp>
        <p:sp>
          <p:nvSpPr>
            <p:cNvPr id="21" name="Rectangle 20">
              <a:extLst>
                <a:ext uri="{FF2B5EF4-FFF2-40B4-BE49-F238E27FC236}">
                  <a16:creationId xmlns:a16="http://schemas.microsoft.com/office/drawing/2014/main" id="{E7510CD1-0C50-E940-A812-15CAE25ED399}"/>
                </a:ext>
              </a:extLst>
            </p:cNvPr>
            <p:cNvSpPr/>
            <p:nvPr/>
          </p:nvSpPr>
          <p:spPr>
            <a:xfrm>
              <a:off x="304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Apr</a:t>
              </a:r>
            </a:p>
          </p:txBody>
        </p:sp>
        <p:sp>
          <p:nvSpPr>
            <p:cNvPr id="22" name="Rectangle 21">
              <a:extLst>
                <a:ext uri="{FF2B5EF4-FFF2-40B4-BE49-F238E27FC236}">
                  <a16:creationId xmlns:a16="http://schemas.microsoft.com/office/drawing/2014/main" id="{A5AE63E2-276F-1148-81D3-E8DA5A108313}"/>
                </a:ext>
              </a:extLst>
            </p:cNvPr>
            <p:cNvSpPr/>
            <p:nvPr/>
          </p:nvSpPr>
          <p:spPr>
            <a:xfrm>
              <a:off x="406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May</a:t>
              </a:r>
            </a:p>
          </p:txBody>
        </p:sp>
        <p:sp>
          <p:nvSpPr>
            <p:cNvPr id="23" name="Rectangle 22">
              <a:extLst>
                <a:ext uri="{FF2B5EF4-FFF2-40B4-BE49-F238E27FC236}">
                  <a16:creationId xmlns:a16="http://schemas.microsoft.com/office/drawing/2014/main" id="{21205AA8-43B0-5640-815B-6C071D0E01B8}"/>
                </a:ext>
              </a:extLst>
            </p:cNvPr>
            <p:cNvSpPr/>
            <p:nvPr/>
          </p:nvSpPr>
          <p:spPr>
            <a:xfrm>
              <a:off x="5080000" y="1149404"/>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Jun</a:t>
              </a:r>
            </a:p>
          </p:txBody>
        </p:sp>
        <p:sp>
          <p:nvSpPr>
            <p:cNvPr id="24" name="Rectangle 23">
              <a:extLst>
                <a:ext uri="{FF2B5EF4-FFF2-40B4-BE49-F238E27FC236}">
                  <a16:creationId xmlns:a16="http://schemas.microsoft.com/office/drawing/2014/main" id="{64B141EC-A09F-2944-AC6B-4F3B20DFB679}"/>
                </a:ext>
              </a:extLst>
            </p:cNvPr>
            <p:cNvSpPr/>
            <p:nvPr/>
          </p:nvSpPr>
          <p:spPr>
            <a:xfrm>
              <a:off x="6096000" y="1148966"/>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Jul</a:t>
              </a:r>
            </a:p>
          </p:txBody>
        </p:sp>
        <p:sp>
          <p:nvSpPr>
            <p:cNvPr id="25" name="Rectangle 24">
              <a:extLst>
                <a:ext uri="{FF2B5EF4-FFF2-40B4-BE49-F238E27FC236}">
                  <a16:creationId xmlns:a16="http://schemas.microsoft.com/office/drawing/2014/main" id="{7402BE81-05AA-ED4E-AAAC-7C62F382D1E7}"/>
                </a:ext>
              </a:extLst>
            </p:cNvPr>
            <p:cNvSpPr/>
            <p:nvPr/>
          </p:nvSpPr>
          <p:spPr>
            <a:xfrm>
              <a:off x="7112000" y="1148528"/>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Aug</a:t>
              </a:r>
            </a:p>
          </p:txBody>
        </p:sp>
        <p:sp>
          <p:nvSpPr>
            <p:cNvPr id="26" name="Rectangle 25">
              <a:extLst>
                <a:ext uri="{FF2B5EF4-FFF2-40B4-BE49-F238E27FC236}">
                  <a16:creationId xmlns:a16="http://schemas.microsoft.com/office/drawing/2014/main" id="{6945B892-830E-A945-B839-3F69D79C6F4E}"/>
                </a:ext>
              </a:extLst>
            </p:cNvPr>
            <p:cNvSpPr/>
            <p:nvPr/>
          </p:nvSpPr>
          <p:spPr>
            <a:xfrm>
              <a:off x="812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Sep</a:t>
              </a:r>
            </a:p>
          </p:txBody>
        </p:sp>
        <p:sp>
          <p:nvSpPr>
            <p:cNvPr id="27" name="Rectangle 26">
              <a:extLst>
                <a:ext uri="{FF2B5EF4-FFF2-40B4-BE49-F238E27FC236}">
                  <a16:creationId xmlns:a16="http://schemas.microsoft.com/office/drawing/2014/main" id="{CEED1288-8490-F04C-9D91-CA9CEE53F2ED}"/>
                </a:ext>
              </a:extLst>
            </p:cNvPr>
            <p:cNvSpPr/>
            <p:nvPr/>
          </p:nvSpPr>
          <p:spPr>
            <a:xfrm>
              <a:off x="914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Oct</a:t>
              </a:r>
            </a:p>
          </p:txBody>
        </p:sp>
        <p:sp>
          <p:nvSpPr>
            <p:cNvPr id="28" name="Rectangle 27">
              <a:extLst>
                <a:ext uri="{FF2B5EF4-FFF2-40B4-BE49-F238E27FC236}">
                  <a16:creationId xmlns:a16="http://schemas.microsoft.com/office/drawing/2014/main" id="{67CDEB9B-EB70-4C42-AF8A-DCFDA4AAE0F8}"/>
                </a:ext>
              </a:extLst>
            </p:cNvPr>
            <p:cNvSpPr/>
            <p:nvPr/>
          </p:nvSpPr>
          <p:spPr>
            <a:xfrm>
              <a:off x="10160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Nov</a:t>
              </a:r>
            </a:p>
          </p:txBody>
        </p:sp>
        <p:sp>
          <p:nvSpPr>
            <p:cNvPr id="29" name="Rectangle 28">
              <a:extLst>
                <a:ext uri="{FF2B5EF4-FFF2-40B4-BE49-F238E27FC236}">
                  <a16:creationId xmlns:a16="http://schemas.microsoft.com/office/drawing/2014/main" id="{BEC3062A-C25D-914F-84DD-2FCBBDC98325}"/>
                </a:ext>
              </a:extLst>
            </p:cNvPr>
            <p:cNvSpPr/>
            <p:nvPr/>
          </p:nvSpPr>
          <p:spPr>
            <a:xfrm>
              <a:off x="11176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Dec</a:t>
              </a:r>
            </a:p>
          </p:txBody>
        </p:sp>
        <p:sp>
          <p:nvSpPr>
            <p:cNvPr id="30" name="Rectangle 29">
              <a:extLst>
                <a:ext uri="{FF2B5EF4-FFF2-40B4-BE49-F238E27FC236}">
                  <a16:creationId xmlns:a16="http://schemas.microsoft.com/office/drawing/2014/main" id="{14013BDB-06BF-2C43-A608-D453038322A2}"/>
                </a:ext>
              </a:extLst>
            </p:cNvPr>
            <p:cNvSpPr/>
            <p:nvPr/>
          </p:nvSpPr>
          <p:spPr>
            <a:xfrm>
              <a:off x="-1" y="3302720"/>
              <a:ext cx="12202885" cy="1737360"/>
            </a:xfrm>
            <a:prstGeom prst="rect">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CCDF5-4C13-E341-B942-5008BF9ECF62}"/>
                </a:ext>
              </a:extLst>
            </p:cNvPr>
            <p:cNvSpPr/>
            <p:nvPr/>
          </p:nvSpPr>
          <p:spPr>
            <a:xfrm>
              <a:off x="0" y="5094510"/>
              <a:ext cx="12202885" cy="1737360"/>
            </a:xfrm>
            <a:prstGeom prst="rect">
              <a:avLst/>
            </a:prstGeom>
            <a:solidFill>
              <a:schemeClr val="accent4">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94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19" r:id="rId53"/>
    <p:sldLayoutId id="2147483720" r:id="rId54"/>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radata.sharepoint.com/teams/SalesTech/COA/docs/SitePages/Solution_VantageHealthCheck.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1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2.xml"/><Relationship Id="rId1" Type="http://schemas.openxmlformats.org/officeDocument/2006/relationships/tags" Target="../tags/tag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2.xml"/><Relationship Id="rId1" Type="http://schemas.openxmlformats.org/officeDocument/2006/relationships/tags" Target="../tags/tag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t>{{</a:t>
            </a:r>
            <a:r>
              <a:rPr lang="en-US" sz="1600" dirty="0" err="1"/>
              <a:t>val:vhc</a:t>
            </a:r>
            <a:r>
              <a:rPr lang="en-US" sz="1600" dirty="0"/>
              <a:t>--intro.csv[1:Customer_Name]}}</a:t>
            </a:r>
          </a:p>
          <a:p>
            <a:r>
              <a:rPr lang="en-US" sz="1400" dirty="0"/>
              <a:t>For Platform:  {{</a:t>
            </a:r>
            <a:r>
              <a:rPr lang="en-US" sz="1400" dirty="0" err="1"/>
              <a:t>val:vhc</a:t>
            </a:r>
            <a:r>
              <a:rPr lang="en-US" sz="1400" dirty="0"/>
              <a:t>--intro.csv[1:1]}}</a:t>
            </a:r>
          </a:p>
          <a:p>
            <a:r>
              <a:rPr lang="en-US" sz="1400" dirty="0"/>
              <a:t>Built on: 	  {{</a:t>
            </a:r>
            <a:r>
              <a:rPr lang="en-US" sz="1400" dirty="0" err="1"/>
              <a:t>val:vhc</a:t>
            </a:r>
            <a:r>
              <a:rPr lang="en-US" sz="1400" dirty="0"/>
              <a:t>--intro.csv[1:FullDate]}}</a:t>
            </a:r>
          </a:p>
          <a:p>
            <a:r>
              <a:rPr lang="en-US" sz="1400" dirty="0"/>
              <a:t>For Dates:   {{</a:t>
            </a:r>
            <a:r>
              <a:rPr lang="en-US" sz="1400" dirty="0" err="1"/>
              <a:t>val:vhc</a:t>
            </a:r>
            <a:r>
              <a:rPr lang="en-US" sz="1400" dirty="0"/>
              <a:t>--intro.csv[1:StartDate]}} thru {{</a:t>
            </a:r>
            <a:r>
              <a:rPr lang="en-US" sz="1400" dirty="0" err="1"/>
              <a:t>val:vhc</a:t>
            </a:r>
            <a:r>
              <a:rPr lang="en-US" sz="1400" dirty="0"/>
              <a:t>--intro.csv[1:EndDate]}} </a:t>
            </a:r>
          </a:p>
          <a:p>
            <a:r>
              <a:rPr lang="en-US" sz="1400" dirty="0"/>
              <a:t>By: 	  {{</a:t>
            </a:r>
            <a:r>
              <a:rPr lang="en-US" sz="1400" dirty="0" err="1"/>
              <a:t>val:vhc</a:t>
            </a:r>
            <a:r>
              <a:rPr lang="en-US" sz="1400" dirty="0"/>
              <a:t>--intro.csv[1:Your_Name]}}</a:t>
            </a:r>
          </a:p>
          <a:p>
            <a:r>
              <a:rPr lang="en-US" sz="1400" dirty="0"/>
              <a:t>	  {{</a:t>
            </a:r>
            <a:r>
              <a:rPr lang="en-US" sz="1400" dirty="0" err="1"/>
              <a:t>val:vhc</a:t>
            </a:r>
            <a:r>
              <a:rPr lang="en-US" sz="1400" dirty="0"/>
              <a:t>--intro.csv[1:Your_Title]}}</a:t>
            </a:r>
          </a:p>
          <a:p>
            <a:endParaRPr lang="en-US" sz="1200" dirty="0"/>
          </a:p>
        </p:txBody>
      </p:sp>
      <p:grpSp>
        <p:nvGrpSpPr>
          <p:cNvPr id="11" name="Group 10">
            <a:extLst>
              <a:ext uri="{FF2B5EF4-FFF2-40B4-BE49-F238E27FC236}">
                <a16:creationId xmlns:a16="http://schemas.microsoft.com/office/drawing/2014/main" id="{9E713A27-2149-FD75-0C4C-2D3A2A83167F}"/>
              </a:ext>
            </a:extLst>
          </p:cNvPr>
          <p:cNvGrpSpPr/>
          <p:nvPr/>
        </p:nvGrpSpPr>
        <p:grpSpPr>
          <a:xfrm>
            <a:off x="3574472" y="-556378"/>
            <a:ext cx="9004877" cy="7147677"/>
            <a:chOff x="-3610228" y="-1000877"/>
            <a:chExt cx="8680904" cy="6726178"/>
          </a:xfrm>
        </p:grpSpPr>
        <p:grpSp>
          <p:nvGrpSpPr>
            <p:cNvPr id="12" name="Group 11">
              <a:extLst>
                <a:ext uri="{FF2B5EF4-FFF2-40B4-BE49-F238E27FC236}">
                  <a16:creationId xmlns:a16="http://schemas.microsoft.com/office/drawing/2014/main" id="{A49BB40E-341E-28B6-BB7E-2DD187F550EA}"/>
                </a:ext>
              </a:extLst>
            </p:cNvPr>
            <p:cNvGrpSpPr/>
            <p:nvPr/>
          </p:nvGrpSpPr>
          <p:grpSpPr>
            <a:xfrm>
              <a:off x="-1155589" y="-1000877"/>
              <a:ext cx="6226265" cy="6726178"/>
              <a:chOff x="-1155589" y="-1040633"/>
              <a:chExt cx="6226265" cy="6726178"/>
            </a:xfrm>
          </p:grpSpPr>
          <p:sp>
            <p:nvSpPr>
              <p:cNvPr id="14" name="32-Point Star 2">
                <a:extLst>
                  <a:ext uri="{FF2B5EF4-FFF2-40B4-BE49-F238E27FC236}">
                    <a16:creationId xmlns:a16="http://schemas.microsoft.com/office/drawing/2014/main" id="{3C8836EE-973B-A8F9-7563-CF003819E7D7}"/>
                  </a:ext>
                </a:extLst>
              </p:cNvPr>
              <p:cNvSpPr/>
              <p:nvPr/>
            </p:nvSpPr>
            <p:spPr>
              <a:xfrm>
                <a:off x="-1155589" y="-1040633"/>
                <a:ext cx="6226265" cy="6726178"/>
              </a:xfrm>
              <a:prstGeom prst="star32">
                <a:avLst>
                  <a:gd name="adj" fmla="val 4632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400" dirty="0"/>
              </a:p>
            </p:txBody>
          </p:sp>
          <p:sp>
            <p:nvSpPr>
              <p:cNvPr id="15" name="TextBox 14">
                <a:extLst>
                  <a:ext uri="{FF2B5EF4-FFF2-40B4-BE49-F238E27FC236}">
                    <a16:creationId xmlns:a16="http://schemas.microsoft.com/office/drawing/2014/main" id="{D645794F-B403-B61E-E878-DD2684905A27}"/>
                  </a:ext>
                </a:extLst>
              </p:cNvPr>
              <p:cNvSpPr txBox="1"/>
              <p:nvPr/>
            </p:nvSpPr>
            <p:spPr>
              <a:xfrm>
                <a:off x="-1" y="47948"/>
                <a:ext cx="4505739" cy="4832092"/>
              </a:xfrm>
              <a:prstGeom prst="rect">
                <a:avLst/>
              </a:prstGeom>
              <a:noFill/>
              <a:ln>
                <a:noFill/>
              </a:ln>
            </p:spPr>
            <p:txBody>
              <a:bodyPr wrap="square" rtlCol="0">
                <a:spAutoFit/>
              </a:bodyPr>
              <a:lstStyle/>
              <a:p>
                <a:pPr algn="ctr"/>
                <a:r>
                  <a:rPr lang="en-US" sz="2400" b="1" u="sng" dirty="0">
                    <a:solidFill>
                      <a:schemeClr val="bg1"/>
                    </a:solidFill>
                  </a:rPr>
                  <a:t>Internal note to CSMs:</a:t>
                </a:r>
                <a:endParaRPr lang="en-US" sz="2400" dirty="0">
                  <a:solidFill>
                    <a:schemeClr val="bg1"/>
                  </a:solidFill>
                </a:endParaRPr>
              </a:p>
              <a:p>
                <a:pPr algn="just"/>
                <a:r>
                  <a:rPr lang="en-US" sz="1400" dirty="0">
                    <a:solidFill>
                      <a:schemeClr val="bg1"/>
                    </a:solidFill>
                  </a:rPr>
                  <a:t>Some slides in VHC are redundant by design, to allow you to select the most relevant visualization for your customer and situation.  It is EXPECTED that CSMs will review all slides and modify / remove those that are not relevant to each customer.</a:t>
                </a:r>
              </a:p>
              <a:p>
                <a:pPr algn="just"/>
                <a:endParaRPr lang="en-US" sz="1400" dirty="0">
                  <a:solidFill>
                    <a:schemeClr val="bg1"/>
                  </a:solidFill>
                </a:endParaRPr>
              </a:p>
              <a:p>
                <a:pPr algn="just"/>
                <a:r>
                  <a:rPr lang="en-US" sz="1400" dirty="0">
                    <a:solidFill>
                      <a:schemeClr val="bg1"/>
                    </a:solidFill>
                  </a:rPr>
                  <a:t>The Philosophy: </a:t>
                </a:r>
              </a:p>
              <a:p>
                <a:pPr algn="just"/>
                <a:r>
                  <a:rPr lang="en-US" sz="1400" dirty="0">
                    <a:solidFill>
                      <a:schemeClr val="bg1"/>
                    </a:solidFill>
                  </a:rPr>
                  <a:t>It is easier to automate-and-delete than create missing from scratch. So, VHC produces more than you need, understanding you will delete what you don’t.  There are also more </a:t>
                </a:r>
                <a:r>
                  <a:rPr lang="en-US" sz="1400" dirty="0" err="1">
                    <a:solidFill>
                      <a:schemeClr val="bg1"/>
                    </a:solidFill>
                  </a:rPr>
                  <a:t>chart.png</a:t>
                </a:r>
                <a:r>
                  <a:rPr lang="en-US" sz="1400" dirty="0">
                    <a:solidFill>
                      <a:schemeClr val="bg1"/>
                    </a:solidFill>
                  </a:rPr>
                  <a:t> generated than used here, as well as all the data files, allowing you to build custom charts in Excel as needed.</a:t>
                </a:r>
              </a:p>
              <a:p>
                <a:pPr algn="just"/>
                <a:endParaRPr lang="en-US" sz="1400" dirty="0">
                  <a:solidFill>
                    <a:schemeClr val="bg1"/>
                  </a:solidFill>
                </a:endParaRPr>
              </a:p>
              <a:p>
                <a:pPr algn="just"/>
                <a:r>
                  <a:rPr lang="en-US" sz="1400" dirty="0">
                    <a:solidFill>
                      <a:schemeClr val="bg1"/>
                    </a:solidFill>
                  </a:rPr>
                  <a:t>You own this deck – modify for maximum impact.</a:t>
                </a:r>
              </a:p>
              <a:p>
                <a:pPr algn="just"/>
                <a:endParaRPr lang="en-US" sz="1400" dirty="0">
                  <a:solidFill>
                    <a:schemeClr val="bg1"/>
                  </a:solidFill>
                </a:endParaRPr>
              </a:p>
              <a:p>
                <a:pPr algn="just"/>
                <a:r>
                  <a:rPr lang="en-US" sz="1400" dirty="0">
                    <a:solidFill>
                      <a:schemeClr val="bg1"/>
                    </a:solidFill>
                  </a:rPr>
                  <a:t>If you create something brilliant, please share it back to the CSM community.</a:t>
                </a:r>
              </a:p>
              <a:p>
                <a:pPr algn="just"/>
                <a:endParaRPr lang="en-US" sz="1600" dirty="0">
                  <a:solidFill>
                    <a:schemeClr val="bg1"/>
                  </a:solidFill>
                </a:endParaRPr>
              </a:p>
              <a:p>
                <a:pPr algn="just"/>
                <a:r>
                  <a:rPr lang="en-US" sz="1600" dirty="0">
                    <a:solidFill>
                      <a:schemeClr val="bg1"/>
                    </a:solidFill>
                  </a:rPr>
                  <a:t>      </a:t>
                </a:r>
                <a:r>
                  <a:rPr lang="en-US" sz="1400" dirty="0">
                    <a:solidFill>
                      <a:schemeClr val="bg1"/>
                    </a:solidFill>
                  </a:rPr>
                  <a:t>PS – delete this note before presenting</a:t>
                </a:r>
              </a:p>
            </p:txBody>
          </p:sp>
        </p:grpSp>
        <p:sp>
          <p:nvSpPr>
            <p:cNvPr id="13" name="TextBox 12">
              <a:hlinkClick r:id="rId2"/>
              <a:extLst>
                <a:ext uri="{FF2B5EF4-FFF2-40B4-BE49-F238E27FC236}">
                  <a16:creationId xmlns:a16="http://schemas.microsoft.com/office/drawing/2014/main" id="{44826464-1F76-9474-CBAD-5CC1BD711C46}"/>
                </a:ext>
              </a:extLst>
            </p:cNvPr>
            <p:cNvSpPr txBox="1"/>
            <p:nvPr/>
          </p:nvSpPr>
          <p:spPr>
            <a:xfrm>
              <a:off x="-3610228" y="-498051"/>
              <a:ext cx="8617527" cy="63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For more detail, visit the documentation site:</a:t>
              </a:r>
            </a:p>
            <a:p>
              <a:pPr algn="l"/>
              <a:r>
                <a:rPr lang="en-US" dirty="0"/>
                <a:t>https://</a:t>
              </a:r>
              <a:r>
                <a:rPr lang="en-US" dirty="0" err="1"/>
                <a:t>teradata.sharepoint.com</a:t>
              </a:r>
              <a:r>
                <a:rPr lang="en-US" dirty="0"/>
                <a:t>/teams/</a:t>
              </a:r>
              <a:r>
                <a:rPr lang="en-US" dirty="0" err="1"/>
                <a:t>SalesTech</a:t>
              </a:r>
              <a:r>
                <a:rPr lang="en-US" dirty="0"/>
                <a:t>/COA/docs/</a:t>
              </a:r>
              <a:r>
                <a:rPr lang="en-US" dirty="0" err="1"/>
                <a:t>SitePages</a:t>
              </a:r>
              <a:r>
                <a:rPr lang="en-US" dirty="0"/>
                <a:t>/</a:t>
              </a:r>
              <a:r>
                <a:rPr lang="en-US" dirty="0" err="1"/>
                <a:t>Solution_VantageHealthCheck.aspx</a:t>
              </a:r>
              <a:endParaRPr lang="en-US" dirty="0"/>
            </a:p>
          </p:txBody>
        </p:sp>
      </p:gr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7263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5816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8154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19</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dirty="0"/>
              <a:t>Workload Health</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796662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794816-31D6-844C-9B7A-3F49DB1C2045}"/>
              </a:ext>
            </a:extLst>
          </p:cNvPr>
          <p:cNvSpPr>
            <a:spLocks noGrp="1"/>
          </p:cNvSpPr>
          <p:nvPr>
            <p:ph type="sldNum" sz="quarter" idx="12"/>
          </p:nvPr>
        </p:nvSpPr>
        <p:spPr/>
        <p:txBody>
          <a:bodyPr/>
          <a:lstStyle/>
          <a:p>
            <a:fld id="{0885F5B2-48F7-4F18-A961-C29AAE44EB58}" type="slidenum">
              <a:rPr lang="en-US" smtClean="0"/>
              <a:t>2</a:t>
            </a:fld>
            <a:endParaRPr lang="en-US" dirty="0"/>
          </a:p>
        </p:txBody>
      </p:sp>
      <p:sp>
        <p:nvSpPr>
          <p:cNvPr id="5" name="Title 4">
            <a:extLst>
              <a:ext uri="{FF2B5EF4-FFF2-40B4-BE49-F238E27FC236}">
                <a16:creationId xmlns:a16="http://schemas.microsoft.com/office/drawing/2014/main" id="{7AC8984F-56C0-B743-8089-52737B5D85EA}"/>
              </a:ext>
            </a:extLst>
          </p:cNvPr>
          <p:cNvSpPr>
            <a:spLocks noGrp="1"/>
          </p:cNvSpPr>
          <p:nvPr>
            <p:ph type="title"/>
          </p:nvPr>
        </p:nvSpPr>
        <p:spPr/>
        <p:txBody>
          <a:bodyPr/>
          <a:lstStyle/>
          <a:p>
            <a:r>
              <a:rPr lang="en-US" dirty="0"/>
              <a:t>Agenda: Vantage Health Check (VHC)</a:t>
            </a:r>
          </a:p>
        </p:txBody>
      </p:sp>
      <p:sp>
        <p:nvSpPr>
          <p:cNvPr id="6" name="Content Placeholder 5">
            <a:extLst>
              <a:ext uri="{FF2B5EF4-FFF2-40B4-BE49-F238E27FC236}">
                <a16:creationId xmlns:a16="http://schemas.microsoft.com/office/drawing/2014/main" id="{B11E10D2-416E-6347-AE09-E7A5D1D3EA21}"/>
              </a:ext>
            </a:extLst>
          </p:cNvPr>
          <p:cNvSpPr>
            <a:spLocks noGrp="1"/>
          </p:cNvSpPr>
          <p:nvPr>
            <p:ph idx="1"/>
          </p:nvPr>
        </p:nvSpPr>
        <p:spPr/>
        <p:txBody>
          <a:bodyPr/>
          <a:lstStyle/>
          <a:p>
            <a:pPr marL="342900" indent="-342900">
              <a:buFont typeface="Arial" panose="020B0604020202020204" pitchFamily="34" charset="0"/>
              <a:buChar char="•"/>
            </a:pPr>
            <a:r>
              <a:rPr lang="en-US" dirty="0"/>
              <a:t>VHC Overview</a:t>
            </a:r>
          </a:p>
          <a:p>
            <a:pPr marL="480060" lvl="1" indent="-342900"/>
            <a:r>
              <a:rPr lang="en-US" dirty="0"/>
              <a:t>How to use this document</a:t>
            </a:r>
          </a:p>
          <a:p>
            <a:pPr marL="480060" lvl="1" indent="-342900"/>
            <a:r>
              <a:rPr lang="en-US" dirty="0"/>
              <a:t>VHC “On a Page”</a:t>
            </a:r>
          </a:p>
          <a:p>
            <a:pPr marL="342900" indent="-342900">
              <a:buFont typeface="Arial" panose="020B0604020202020204" pitchFamily="34" charset="0"/>
              <a:buChar char="•"/>
            </a:pPr>
            <a:r>
              <a:rPr lang="en-US" dirty="0"/>
              <a:t>System Health</a:t>
            </a:r>
          </a:p>
          <a:p>
            <a:pPr marL="342900" indent="-342900">
              <a:buFont typeface="Arial" panose="020B0604020202020204" pitchFamily="34" charset="0"/>
              <a:buChar char="•"/>
            </a:pPr>
            <a:r>
              <a:rPr lang="en-US" dirty="0"/>
              <a:t>Workload Health / Attribution Analysis</a:t>
            </a:r>
          </a:p>
          <a:p>
            <a:pPr marL="342900" indent="-342900">
              <a:buFont typeface="Arial" panose="020B0604020202020204" pitchFamily="34" charset="0"/>
              <a:buChar char="•"/>
            </a:pPr>
            <a:r>
              <a:rPr lang="en-US" dirty="0"/>
              <a:t>Feature Usage</a:t>
            </a:r>
          </a:p>
          <a:p>
            <a:pPr marL="342900" indent="-342900">
              <a:buFont typeface="Arial" panose="020B0604020202020204" pitchFamily="34" charset="0"/>
              <a:buChar char="•"/>
            </a:pPr>
            <a:r>
              <a:rPr lang="en-US" dirty="0"/>
              <a:t>Object Health</a:t>
            </a:r>
          </a:p>
          <a:p>
            <a:pPr marL="342900" indent="-342900">
              <a:buFont typeface="Arial" panose="020B0604020202020204" pitchFamily="34" charset="0"/>
              <a:buChar char="•"/>
            </a:pPr>
            <a:r>
              <a:rPr lang="en-US" dirty="0"/>
              <a:t>Next Steps</a:t>
            </a:r>
          </a:p>
        </p:txBody>
      </p:sp>
      <p:pic>
        <p:nvPicPr>
          <p:cNvPr id="8" name="Picture 2" descr="White Lighthouse On The Cliff by Narvikk">
            <a:extLst>
              <a:ext uri="{FF2B5EF4-FFF2-40B4-BE49-F238E27FC236}">
                <a16:creationId xmlns:a16="http://schemas.microsoft.com/office/drawing/2014/main" id="{04878979-C5E5-41A5-B010-D4CAC3133971}"/>
              </a:ext>
            </a:extLst>
          </p:cNvPr>
          <p:cNvPicPr>
            <a:picLocks noChangeArrowheads="1"/>
          </p:cNvPicPr>
          <p:nvPr/>
        </p:nvPicPr>
        <p:blipFill>
          <a:blip r:embed="rId2">
            <a:extLst>
              <a:ext uri="{28A0092B-C50C-407E-A947-70E740481C1C}">
                <a14:useLocalDpi xmlns:a14="http://schemas.microsoft.com/office/drawing/2010/main" val="0"/>
              </a:ext>
            </a:extLst>
          </a:blip>
          <a:srcRect l="13975" r="13975"/>
          <a:stretch>
            <a:fillRect/>
          </a:stretch>
        </p:blipFill>
        <p:spPr bwMode="auto">
          <a:xfrm flipH="1">
            <a:off x="8331198" y="205740"/>
            <a:ext cx="3529013" cy="624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3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232228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388780" y="878115"/>
            <a:ext cx="10764983" cy="813548"/>
          </a:xfrm>
          <a:prstGeom prst="rect">
            <a:avLst/>
          </a:prstGeom>
          <a:noFill/>
        </p:spPr>
        <p:txBody>
          <a:bodyPr wrap="square" lIns="182880" tIns="182880" rIns="182880" bIns="182880" rtlCol="0" anchor="t" anchorCtr="0">
            <a:noAutofit/>
          </a:bodyPr>
          <a:lstStyle/>
          <a:p>
            <a:r>
              <a:rPr lang="en-PH" dirty="0"/>
              <a:t>Average {{</a:t>
            </a:r>
            <a:r>
              <a:rPr lang="en-PH" dirty="0" err="1"/>
              <a:t>val:vhc</a:t>
            </a:r>
            <a:r>
              <a:rPr lang="en-PH" dirty="0"/>
              <a:t>--query_counts.csv[1:20]}}M queries per day. </a:t>
            </a:r>
          </a:p>
          <a:p>
            <a:r>
              <a:rPr lang="en-PH" dirty="0"/>
              <a:t>Average {{</a:t>
            </a:r>
            <a:r>
              <a:rPr lang="en-PH" dirty="0" err="1"/>
              <a:t>val:vhc</a:t>
            </a:r>
            <a:r>
              <a:rPr lang="en-PH" dirty="0"/>
              <a:t>--query_counts.csv[1:6]}}M statements per day. </a:t>
            </a:r>
          </a:p>
          <a:p>
            <a:r>
              <a:rPr lang="en-PH" dirty="0"/>
              <a:t>{{</a:t>
            </a:r>
            <a:r>
              <a:rPr lang="en-PH" dirty="0" err="1"/>
              <a:t>val:vhc</a:t>
            </a:r>
            <a:r>
              <a:rPr lang="en-PH" dirty="0"/>
              <a:t>--query_counts.csv[1:14]}} % of the queries are sub-second.</a:t>
            </a: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8144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1252082565"/>
              </p:ext>
            </p:extLst>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28</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5024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563460" y="-627478"/>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4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3</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sp>
        <p:nvSpPr>
          <p:cNvPr id="10" name="TextBox 9">
            <a:extLst>
              <a:ext uri="{FF2B5EF4-FFF2-40B4-BE49-F238E27FC236}">
                <a16:creationId xmlns:a16="http://schemas.microsoft.com/office/drawing/2014/main" id="{0215E938-48F9-F24D-B0E3-430D62C30271}"/>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CPU Use</a:t>
            </a:r>
          </a:p>
        </p:txBody>
      </p:sp>
      <p:sp>
        <p:nvSpPr>
          <p:cNvPr id="13" name="TextBox 12">
            <a:extLst>
              <a:ext uri="{FF2B5EF4-FFF2-40B4-BE49-F238E27FC236}">
                <a16:creationId xmlns:a16="http://schemas.microsoft.com/office/drawing/2014/main" id="{C6B47FFD-C2C4-FC4D-800B-F7C7EDBAAA32}"/>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4" name="Rectangle 13">
            <a:extLst>
              <a:ext uri="{FF2B5EF4-FFF2-40B4-BE49-F238E27FC236}">
                <a16:creationId xmlns:a16="http://schemas.microsoft.com/office/drawing/2014/main" id="{AA87EDE2-1F44-3F47-B209-A2F067CC2068}"/>
              </a:ext>
            </a:extLst>
          </p:cNvPr>
          <p:cNvSpPr/>
          <p:nvPr/>
        </p:nvSpPr>
        <p:spPr>
          <a:xfrm>
            <a:off x="8563460" y="-680486"/>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201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17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6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83143035"/>
              </p:ext>
            </p:extLst>
          </p:nvPr>
        </p:nvGraphicFramePr>
        <p:xfrm>
          <a:off x="576263" y="1720772"/>
          <a:ext cx="7164240" cy="4658666"/>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67240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48911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Most used </a:t>
            </a:r>
            <a:r>
              <a:rPr lang="en-US" sz="1800" dirty="0" err="1"/>
              <a:t>ClearScape</a:t>
            </a:r>
            <a:r>
              <a:rPr lang="en-US" sz="1800" dirty="0"/>
              <a:t>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077200" y="683110"/>
            <a:ext cx="4114800" cy="5943600"/>
          </a:xfrm>
          <a:prstGeom prst="rect">
            <a:avLst/>
          </a:prstGeom>
          <a:solidFill>
            <a:schemeClr val="bg1">
              <a:lumMod val="85000"/>
            </a:schemeClr>
          </a:solidFill>
        </p:spPr>
        <p:txBody>
          <a:bodyPr wrap="square" rtlCol="0">
            <a:noAutofit/>
          </a:bodyPr>
          <a:lstStyle/>
          <a:p>
            <a:r>
              <a:rPr lang="en-US" dirty="0"/>
              <a:t>{{pic:</a:t>
            </a:r>
            <a:r>
              <a:rPr lang="en-GB" dirty="0"/>
              <a:t>VHC--</a:t>
            </a:r>
            <a:r>
              <a:rPr lang="en-GB" dirty="0" err="1"/>
              <a:t>feature_usage_x_ClearScapeFeature</a:t>
            </a:r>
            <a:r>
              <a:rPr lang="en-US" dirty="0"/>
              <a:t>.</a:t>
            </a:r>
            <a:r>
              <a:rPr lang="en-US" dirty="0" err="1"/>
              <a:t>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077200" y="683110"/>
            <a:ext cx="41148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2583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54837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7245453"/>
              </p:ext>
            </p:extLst>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3" name="TextBox 2">
            <a:extLst>
              <a:ext uri="{FF2B5EF4-FFF2-40B4-BE49-F238E27FC236}">
                <a16:creationId xmlns:a16="http://schemas.microsoft.com/office/drawing/2014/main" id="{1D307EC2-E295-404D-AE5A-0687C508135B}"/>
              </a:ext>
            </a:extLst>
          </p:cNvPr>
          <p:cNvSpPr txBox="1"/>
          <p:nvPr/>
        </p:nvSpPr>
        <p:spPr>
          <a:xfrm>
            <a:off x="8378190" y="1303020"/>
            <a:ext cx="3394710" cy="1477328"/>
          </a:xfrm>
          <a:prstGeom prst="rect">
            <a:avLst/>
          </a:prstGeom>
          <a:noFill/>
        </p:spPr>
        <p:txBody>
          <a:bodyPr wrap="square" rtlCol="0">
            <a:spAutoFit/>
          </a:bodyPr>
          <a:lstStyle/>
          <a:p>
            <a:r>
              <a:rPr lang="en-US" dirty="0"/>
              <a:t>Some of the Unused Features that may be of interest to you:</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solidFill>
                  <a:srgbClr val="FF0000"/>
                </a:solidFill>
              </a:rPr>
              <a:t>CSM to complete</a:t>
            </a:r>
          </a:p>
        </p:txBody>
      </p:sp>
      <p:graphicFrame>
        <p:nvGraphicFramePr>
          <p:cNvPr id="4" name="Content Placeholder 7">
            <a:extLst>
              <a:ext uri="{FF2B5EF4-FFF2-40B4-BE49-F238E27FC236}">
                <a16:creationId xmlns:a16="http://schemas.microsoft.com/office/drawing/2014/main" id="{CC915602-854D-034C-DD62-574CC026A480}"/>
              </a:ext>
            </a:extLst>
          </p:cNvPr>
          <p:cNvGraphicFramePr>
            <a:graphicFrameLocks/>
          </p:cNvGraphicFramePr>
          <p:nvPr>
            <p:extLst>
              <p:ext uri="{D42A27DB-BD31-4B8C-83A1-F6EECF244321}">
                <p14:modId xmlns:p14="http://schemas.microsoft.com/office/powerpoint/2010/main" val="1850428791"/>
              </p:ext>
            </p:extLst>
          </p:nvPr>
        </p:nvGraphicFramePr>
        <p:xfrm>
          <a:off x="4591119" y="1309955"/>
          <a:ext cx="3699441" cy="5111156"/>
        </p:xfrm>
        <a:graphic>
          <a:graphicData uri="http://schemas.openxmlformats.org/drawingml/2006/table">
            <a:tbl>
              <a:tblPr firstRow="1" bandRow="1">
                <a:tableStyleId>{9DCAF9ED-07DC-4A11-8D7F-57B35C25682E}</a:tableStyleId>
              </a:tblPr>
              <a:tblGrid>
                <a:gridCol w="3699441">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Tree>
    <p:extLst>
      <p:ext uri="{BB962C8B-B14F-4D97-AF65-F5344CB8AC3E}">
        <p14:creationId xmlns:p14="http://schemas.microsoft.com/office/powerpoint/2010/main" val="2018048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29F9-9343-2736-D78A-5920853E6C61}"/>
              </a:ext>
            </a:extLst>
          </p:cNvPr>
          <p:cNvSpPr>
            <a:spLocks noGrp="1"/>
          </p:cNvSpPr>
          <p:nvPr>
            <p:ph type="sldNum" sz="quarter" idx="12"/>
          </p:nvPr>
        </p:nvSpPr>
        <p:spPr/>
        <p:txBody>
          <a:bodyPr/>
          <a:lstStyle/>
          <a:p>
            <a:fld id="{0885F5B2-48F7-4F18-A961-C29AAE44EB58}" type="slidenum">
              <a:rPr lang="en-US" smtClean="0"/>
              <a:pPr/>
              <a:t>38</a:t>
            </a:fld>
            <a:endParaRPr lang="en-US" dirty="0"/>
          </a:p>
        </p:txBody>
      </p:sp>
      <p:sp>
        <p:nvSpPr>
          <p:cNvPr id="3" name="Title 2">
            <a:extLst>
              <a:ext uri="{FF2B5EF4-FFF2-40B4-BE49-F238E27FC236}">
                <a16:creationId xmlns:a16="http://schemas.microsoft.com/office/drawing/2014/main" id="{1CEC5ED3-BEEB-142C-C61D-D928571CE2D1}"/>
              </a:ext>
            </a:extLst>
          </p:cNvPr>
          <p:cNvSpPr>
            <a:spLocks noGrp="1"/>
          </p:cNvSpPr>
          <p:nvPr>
            <p:ph type="title"/>
          </p:nvPr>
        </p:nvSpPr>
        <p:spPr/>
        <p:txBody>
          <a:bodyPr/>
          <a:lstStyle/>
          <a:p>
            <a:r>
              <a:rPr lang="en-US" dirty="0"/>
              <a:t>Object Health</a:t>
            </a:r>
          </a:p>
        </p:txBody>
      </p:sp>
      <p:sp>
        <p:nvSpPr>
          <p:cNvPr id="4" name="Text Placeholder 3">
            <a:extLst>
              <a:ext uri="{FF2B5EF4-FFF2-40B4-BE49-F238E27FC236}">
                <a16:creationId xmlns:a16="http://schemas.microsoft.com/office/drawing/2014/main" id="{7D2BF3FE-B79D-1D68-3FEC-E11211134F51}"/>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27298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2760443107"/>
              </p:ext>
            </p:extLst>
          </p:nvPr>
        </p:nvGraphicFramePr>
        <p:xfrm>
          <a:off x="575310" y="1926281"/>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8243887" y="2537751"/>
            <a:ext cx="3541852" cy="2737737"/>
          </a:xfrm>
          <a:prstGeom prst="rect">
            <a:avLst/>
          </a:prstGeom>
        </p:spPr>
        <p:txBody>
          <a:bodyPr wrap="square">
            <a:spAutoFit/>
          </a:bodyPr>
          <a:lstStyle/>
          <a:p>
            <a:pPr lvl="0" defTabSz="914330">
              <a:lnSpc>
                <a:spcPct val="130000"/>
              </a:lnSpc>
              <a:spcBef>
                <a:spcPts val="1200"/>
              </a:spcBef>
              <a:defRPr/>
            </a:pPr>
            <a:r>
              <a:rPr lang="en-US" sz="1400" b="1" dirty="0">
                <a:solidFill>
                  <a:srgbClr val="6B767D"/>
                </a:solidFill>
              </a:rPr>
              <a:t>Why do I care?</a:t>
            </a:r>
            <a:endParaRPr lang="en-US" sz="1400" dirty="0">
              <a:solidFill>
                <a:srgbClr val="6B767D"/>
              </a:solidFill>
            </a:endParaRPr>
          </a:p>
          <a:p>
            <a:pPr defTabSz="914330">
              <a:lnSpc>
                <a:spcPct val="130000"/>
              </a:lnSpc>
              <a:spcBef>
                <a:spcPts val="1200"/>
              </a:spcBef>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6A9A9-98C5-4D40-5933-AC0BBA71B070}"/>
              </a:ext>
            </a:extLst>
          </p:cNvPr>
          <p:cNvSpPr>
            <a:spLocks noGrp="1"/>
          </p:cNvSpPr>
          <p:nvPr>
            <p:ph type="sldNum" sz="quarter" idx="12"/>
          </p:nvPr>
        </p:nvSpPr>
        <p:spPr/>
        <p:txBody>
          <a:bodyPr/>
          <a:lstStyle/>
          <a:p>
            <a:fld id="{0885F5B2-48F7-4F18-A961-C29AAE44EB58}" type="slidenum">
              <a:rPr lang="en-US" smtClean="0"/>
              <a:t>4</a:t>
            </a:fld>
            <a:endParaRPr lang="en-US" dirty="0"/>
          </a:p>
        </p:txBody>
      </p:sp>
      <p:sp>
        <p:nvSpPr>
          <p:cNvPr id="5" name="Title 4">
            <a:extLst>
              <a:ext uri="{FF2B5EF4-FFF2-40B4-BE49-F238E27FC236}">
                <a16:creationId xmlns:a16="http://schemas.microsoft.com/office/drawing/2014/main" id="{9E454975-E112-3313-4359-DAF4FB9EE0AE}"/>
              </a:ext>
            </a:extLst>
          </p:cNvPr>
          <p:cNvSpPr>
            <a:spLocks noGrp="1"/>
          </p:cNvSpPr>
          <p:nvPr>
            <p:ph type="title"/>
          </p:nvPr>
        </p:nvSpPr>
        <p:spPr/>
        <p:txBody>
          <a:bodyPr/>
          <a:lstStyle/>
          <a:p>
            <a:r>
              <a:rPr lang="en-US" dirty="0"/>
              <a:t>Vantage Health Check (VHC) - Overview</a:t>
            </a:r>
          </a:p>
        </p:txBody>
      </p:sp>
      <p:sp>
        <p:nvSpPr>
          <p:cNvPr id="11" name="Rounded Rectangle 7">
            <a:extLst>
              <a:ext uri="{FF2B5EF4-FFF2-40B4-BE49-F238E27FC236}">
                <a16:creationId xmlns:a16="http://schemas.microsoft.com/office/drawing/2014/main" id="{6380840D-4B27-DBC2-B14F-57604983C337}"/>
              </a:ext>
            </a:extLst>
          </p:cNvPr>
          <p:cNvSpPr/>
          <p:nvPr/>
        </p:nvSpPr>
        <p:spPr>
          <a:xfrm>
            <a:off x="405113" y="1601134"/>
            <a:ext cx="4887856" cy="193007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What is Vantage Health Check?</a:t>
            </a:r>
          </a:p>
          <a:p>
            <a:r>
              <a:rPr lang="en-US" sz="1400" dirty="0"/>
              <a:t>VHC is a collection of Teradata usage analysis to provide a high-level view into a Teradata Vantage system.  This includes typical consumption metrics, but also complexity metrics such as throughput, concurrency, feature usage, and more.</a:t>
            </a:r>
          </a:p>
          <a:p>
            <a:endParaRPr lang="en-US" dirty="0"/>
          </a:p>
        </p:txBody>
      </p:sp>
      <p:sp>
        <p:nvSpPr>
          <p:cNvPr id="12" name="Rounded Rectangle 11">
            <a:extLst>
              <a:ext uri="{FF2B5EF4-FFF2-40B4-BE49-F238E27FC236}">
                <a16:creationId xmlns:a16="http://schemas.microsoft.com/office/drawing/2014/main" id="{4BD41F95-D951-976B-25DC-F11396354219}"/>
              </a:ext>
            </a:extLst>
          </p:cNvPr>
          <p:cNvSpPr/>
          <p:nvPr/>
        </p:nvSpPr>
        <p:spPr>
          <a:xfrm>
            <a:off x="1026831" y="4103646"/>
            <a:ext cx="3891000" cy="209218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Is this information actionable?</a:t>
            </a:r>
          </a:p>
          <a:p>
            <a:r>
              <a:rPr lang="en-US" sz="1400" dirty="0"/>
              <a:t>That is the intention, although what part is actionable depends on the situation and what business use-cases are being solved. Your CSM can use this information to build a data-driven Success Plan and help raise up areas of opportunity.</a:t>
            </a:r>
            <a:endParaRPr lang="en-US" dirty="0"/>
          </a:p>
        </p:txBody>
      </p:sp>
      <p:sp>
        <p:nvSpPr>
          <p:cNvPr id="13" name="Rounded Rectangle 12">
            <a:extLst>
              <a:ext uri="{FF2B5EF4-FFF2-40B4-BE49-F238E27FC236}">
                <a16:creationId xmlns:a16="http://schemas.microsoft.com/office/drawing/2014/main" id="{C442E99A-A3A2-CE25-8B25-F4FB08318F7F}"/>
              </a:ext>
            </a:extLst>
          </p:cNvPr>
          <p:cNvSpPr/>
          <p:nvPr/>
        </p:nvSpPr>
        <p:spPr>
          <a:xfrm>
            <a:off x="5751401" y="1601134"/>
            <a:ext cx="6153384" cy="145806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How often should I refresh VHC?</a:t>
            </a:r>
          </a:p>
          <a:p>
            <a:r>
              <a:rPr lang="en-US" sz="1400" dirty="0"/>
              <a:t>That depends on your rhythm and needs, however graphically, VHC looks the best using between 4 and 6 weeks.  Too much more, and the graphics begin to crowd, but too little data becomes less helpful.  Best practice is to review with your CSM monthly, more-or-less.</a:t>
            </a:r>
            <a:endParaRPr lang="en-US" dirty="0"/>
          </a:p>
        </p:txBody>
      </p:sp>
      <p:sp>
        <p:nvSpPr>
          <p:cNvPr id="14" name="Rounded Rectangle 13">
            <a:extLst>
              <a:ext uri="{FF2B5EF4-FFF2-40B4-BE49-F238E27FC236}">
                <a16:creationId xmlns:a16="http://schemas.microsoft.com/office/drawing/2014/main" id="{47E4207A-FB14-6422-4D7F-E3910CDEB27A}"/>
              </a:ext>
            </a:extLst>
          </p:cNvPr>
          <p:cNvSpPr/>
          <p:nvPr/>
        </p:nvSpPr>
        <p:spPr>
          <a:xfrm>
            <a:off x="6096000" y="4205925"/>
            <a:ext cx="5638800" cy="1989911"/>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Can we drill down into a particular area?</a:t>
            </a:r>
          </a:p>
          <a:p>
            <a:r>
              <a:rPr lang="en-US" sz="1400" dirty="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p>
          <a:p>
            <a:endParaRPr lang="en-US" dirty="0"/>
          </a:p>
        </p:txBody>
      </p:sp>
      <p:pic>
        <p:nvPicPr>
          <p:cNvPr id="15" name="Picture 14">
            <a:extLst>
              <a:ext uri="{FF2B5EF4-FFF2-40B4-BE49-F238E27FC236}">
                <a16:creationId xmlns:a16="http://schemas.microsoft.com/office/drawing/2014/main" id="{04956390-883F-00F2-90E4-1A90A8AEB5C6}"/>
              </a:ext>
            </a:extLst>
          </p:cNvPr>
          <p:cNvPicPr>
            <a:picLocks noChangeAspect="1"/>
          </p:cNvPicPr>
          <p:nvPr/>
        </p:nvPicPr>
        <p:blipFill>
          <a:blip r:embed="rId2"/>
          <a:stretch>
            <a:fillRect/>
          </a:stretch>
        </p:blipFill>
        <p:spPr>
          <a:xfrm>
            <a:off x="3915977" y="2901434"/>
            <a:ext cx="4815984" cy="1575299"/>
          </a:xfrm>
          <a:prstGeom prst="rect">
            <a:avLst/>
          </a:prstGeom>
        </p:spPr>
      </p:pic>
    </p:spTree>
    <p:extLst>
      <p:ext uri="{BB962C8B-B14F-4D97-AF65-F5344CB8AC3E}">
        <p14:creationId xmlns:p14="http://schemas.microsoft.com/office/powerpoint/2010/main" val="2927727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24672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35682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87920-3640-CB78-1285-400493C5E929}"/>
              </a:ext>
            </a:extLst>
          </p:cNvPr>
          <p:cNvSpPr>
            <a:spLocks noGrp="1"/>
          </p:cNvSpPr>
          <p:nvPr>
            <p:ph type="sldNum" sz="quarter" idx="12"/>
          </p:nvPr>
        </p:nvSpPr>
        <p:spPr/>
        <p:txBody>
          <a:bodyPr/>
          <a:lstStyle/>
          <a:p>
            <a:fld id="{0885F5B2-48F7-4F18-A961-C29AAE44EB58}" type="slidenum">
              <a:rPr lang="en-US" smtClean="0"/>
              <a:pPr/>
              <a:t>43</a:t>
            </a:fld>
            <a:endParaRPr lang="en-US" dirty="0"/>
          </a:p>
        </p:txBody>
      </p:sp>
      <p:sp>
        <p:nvSpPr>
          <p:cNvPr id="9" name="TextBox 8">
            <a:extLst>
              <a:ext uri="{FF2B5EF4-FFF2-40B4-BE49-F238E27FC236}">
                <a16:creationId xmlns:a16="http://schemas.microsoft.com/office/drawing/2014/main" id="{05A01545-9609-7664-1409-08227861B55D}"/>
              </a:ext>
            </a:extLst>
          </p:cNvPr>
          <p:cNvSpPr txBox="1"/>
          <p:nvPr/>
        </p:nvSpPr>
        <p:spPr>
          <a:xfrm>
            <a:off x="3042557" y="3002088"/>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3600" b="0" i="0" u="none" strike="noStrike" kern="1200" cap="none" spc="0" normalizeH="0" baseline="0" noProof="0" dirty="0">
                <a:ln>
                  <a:noFill/>
                </a:ln>
                <a:solidFill>
                  <a:schemeClr val="bg1"/>
                </a:solidFill>
                <a:effectLst/>
                <a:uLnTx/>
                <a:uFillTx/>
                <a:latin typeface="Inter"/>
                <a:ea typeface="+mn-ea"/>
                <a:cs typeface="+mn-cs"/>
              </a:rPr>
              <a:t>Next Steps</a:t>
            </a:r>
          </a:p>
        </p:txBody>
      </p:sp>
      <p:sp>
        <p:nvSpPr>
          <p:cNvPr id="10" name="TextBox 9">
            <a:extLst>
              <a:ext uri="{FF2B5EF4-FFF2-40B4-BE49-F238E27FC236}">
                <a16:creationId xmlns:a16="http://schemas.microsoft.com/office/drawing/2014/main" id="{C375ECEA-F239-155E-1627-FEDC4539B5C8}"/>
              </a:ext>
            </a:extLst>
          </p:cNvPr>
          <p:cNvSpPr txBox="1"/>
          <p:nvPr/>
        </p:nvSpPr>
        <p:spPr>
          <a:xfrm>
            <a:off x="3042557" y="3648419"/>
            <a:ext cx="6106886" cy="461665"/>
          </a:xfrm>
          <a:prstGeom prst="rect">
            <a:avLst/>
          </a:prstGeom>
          <a:noFill/>
        </p:spPr>
        <p:txBody>
          <a:bodyPr wrap="square" rtlCol="0">
            <a:spAutoFit/>
          </a:bodyPr>
          <a:lstStyle/>
          <a:p>
            <a:pPr algn="ctr"/>
            <a:r>
              <a:rPr lang="en-US" sz="2400" dirty="0">
                <a:solidFill>
                  <a:schemeClr val="bg1"/>
                </a:solidFill>
              </a:rPr>
              <a:t>{{</a:t>
            </a:r>
            <a:r>
              <a:rPr lang="en-US" sz="2400" dirty="0" err="1">
                <a:solidFill>
                  <a:schemeClr val="bg1"/>
                </a:solidFill>
              </a:rPr>
              <a:t>val:vhc</a:t>
            </a:r>
            <a:r>
              <a:rPr lang="en-US" sz="2400" dirty="0">
                <a:solidFill>
                  <a:schemeClr val="bg1"/>
                </a:solidFill>
              </a:rPr>
              <a:t>--</a:t>
            </a:r>
            <a:r>
              <a:rPr lang="en-US" sz="2400" dirty="0" err="1">
                <a:solidFill>
                  <a:schemeClr val="bg1"/>
                </a:solidFill>
              </a:rPr>
              <a:t>intro.csv</a:t>
            </a:r>
            <a:r>
              <a:rPr lang="en-US" sz="2400" dirty="0">
                <a:solidFill>
                  <a:schemeClr val="bg1"/>
                </a:solidFill>
              </a:rPr>
              <a:t>[1:1]}}</a:t>
            </a:r>
          </a:p>
        </p:txBody>
      </p:sp>
    </p:spTree>
    <p:extLst>
      <p:ext uri="{BB962C8B-B14F-4D97-AF65-F5344CB8AC3E}">
        <p14:creationId xmlns:p14="http://schemas.microsoft.com/office/powerpoint/2010/main" val="2405903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BD9B8E-B5B9-6C49-9AEE-9F432F4C69B1}"/>
              </a:ext>
            </a:extLst>
          </p:cNvPr>
          <p:cNvSpPr>
            <a:spLocks noGrp="1"/>
          </p:cNvSpPr>
          <p:nvPr>
            <p:ph sz="quarter" idx="15"/>
          </p:nvPr>
        </p:nvSpPr>
        <p:spPr>
          <a:xfrm>
            <a:off x="587375" y="1600200"/>
            <a:ext cx="5779135" cy="4610100"/>
          </a:xfrm>
        </p:spPr>
        <p:txBody>
          <a:bodyPr/>
          <a:lstStyle/>
          <a:p>
            <a:endParaRPr lang="en-US" dirty="0">
              <a:solidFill>
                <a:schemeClr val="tx1">
                  <a:lumMod val="75000"/>
                </a:schemeClr>
              </a:solidFill>
            </a:endParaRPr>
          </a:p>
          <a:p>
            <a:r>
              <a:rPr lang="en-US" dirty="0">
                <a:solidFill>
                  <a:schemeClr val="tx1">
                    <a:lumMod val="75000"/>
                  </a:schemeClr>
                </a:solidFill>
              </a:rPr>
              <a:t>Click on “New Slide” or  “Layout” and check out some of the planning templates – these will help you build an action plan around this information.</a:t>
            </a:r>
          </a:p>
          <a:p>
            <a:r>
              <a:rPr lang="en-US" dirty="0">
                <a:solidFill>
                  <a:srgbClr val="FF0000"/>
                </a:solidFill>
              </a:rPr>
              <a:t>CSM to complete</a:t>
            </a:r>
          </a:p>
        </p:txBody>
      </p:sp>
      <p:sp>
        <p:nvSpPr>
          <p:cNvPr id="3" name="Title 2">
            <a:extLst>
              <a:ext uri="{FF2B5EF4-FFF2-40B4-BE49-F238E27FC236}">
                <a16:creationId xmlns:a16="http://schemas.microsoft.com/office/drawing/2014/main" id="{D997BB79-A5E0-A04A-B8A7-C02F88F4F05C}"/>
              </a:ext>
            </a:extLst>
          </p:cNvPr>
          <p:cNvSpPr>
            <a:spLocks noGrp="1"/>
          </p:cNvSpPr>
          <p:nvPr>
            <p:ph type="title"/>
          </p:nvPr>
        </p:nvSpPr>
        <p:spPr/>
        <p:txBody>
          <a:bodyPr/>
          <a:lstStyle/>
          <a:p>
            <a:r>
              <a:rPr lang="en-US" dirty="0"/>
              <a:t>Next Steps &amp; Recommendations</a:t>
            </a:r>
          </a:p>
        </p:txBody>
      </p:sp>
      <p:pic>
        <p:nvPicPr>
          <p:cNvPr id="5" name="Picture 4">
            <a:extLst>
              <a:ext uri="{FF2B5EF4-FFF2-40B4-BE49-F238E27FC236}">
                <a16:creationId xmlns:a16="http://schemas.microsoft.com/office/drawing/2014/main" id="{879DFC4D-F6D3-E049-8769-083F2E7D5DCF}"/>
              </a:ext>
            </a:extLst>
          </p:cNvPr>
          <p:cNvPicPr>
            <a:picLocks noChangeAspect="1"/>
          </p:cNvPicPr>
          <p:nvPr/>
        </p:nvPicPr>
        <p:blipFill>
          <a:blip r:embed="rId2"/>
          <a:stretch>
            <a:fillRect/>
          </a:stretch>
        </p:blipFill>
        <p:spPr>
          <a:xfrm>
            <a:off x="6509932" y="1600200"/>
            <a:ext cx="5263560" cy="3737610"/>
          </a:xfrm>
          <a:prstGeom prst="rect">
            <a:avLst/>
          </a:prstGeom>
        </p:spPr>
      </p:pic>
    </p:spTree>
    <p:extLst>
      <p:ext uri="{BB962C8B-B14F-4D97-AF65-F5344CB8AC3E}">
        <p14:creationId xmlns:p14="http://schemas.microsoft.com/office/powerpoint/2010/main" val="4073498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1D89-5EA5-6749-866F-8E16EBEDF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C50FD8-0A0F-A745-8148-C35C68E161B5}"/>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BB06C1EA-348C-234B-922E-0BD27B67CCCA}"/>
              </a:ext>
            </a:extLst>
          </p:cNvPr>
          <p:cNvSpPr>
            <a:spLocks noGrp="1"/>
          </p:cNvSpPr>
          <p:nvPr>
            <p:ph type="body" sz="quarter" idx="35"/>
          </p:nvPr>
        </p:nvSpPr>
        <p:spPr/>
        <p:txBody>
          <a:bodyPr/>
          <a:lstStyle/>
          <a:p>
            <a:endParaRPr lang="en-US"/>
          </a:p>
        </p:txBody>
      </p:sp>
      <p:sp>
        <p:nvSpPr>
          <p:cNvPr id="5" name="Text Placeholder 4">
            <a:extLst>
              <a:ext uri="{FF2B5EF4-FFF2-40B4-BE49-F238E27FC236}">
                <a16:creationId xmlns:a16="http://schemas.microsoft.com/office/drawing/2014/main" id="{D5F9BD88-17F2-8D44-818E-FA2EAF6662D0}"/>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id="{2ED9D860-02BD-8047-B9D2-1FBFE14A1C33}"/>
              </a:ext>
            </a:extLst>
          </p:cNvPr>
          <p:cNvSpPr>
            <a:spLocks noGrp="1"/>
          </p:cNvSpPr>
          <p:nvPr>
            <p:ph type="body" sz="quarter" idx="40"/>
          </p:nvPr>
        </p:nvSpPr>
        <p:spPr/>
        <p:txBody>
          <a:bodyPr/>
          <a:lstStyle/>
          <a:p>
            <a:endParaRPr lang="en-US"/>
          </a:p>
        </p:txBody>
      </p:sp>
      <p:sp>
        <p:nvSpPr>
          <p:cNvPr id="7" name="Text Placeholder 6">
            <a:extLst>
              <a:ext uri="{FF2B5EF4-FFF2-40B4-BE49-F238E27FC236}">
                <a16:creationId xmlns:a16="http://schemas.microsoft.com/office/drawing/2014/main" id="{FE3A333D-9138-5647-A0DB-731BC95B6C8E}"/>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3035509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9F96-F55B-7E40-B8D6-3C8CF69EAD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0068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6</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System Health</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144783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FD9E8-85FB-4943-8E7C-1BD72F6C314D}"/>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7</a:t>
            </a:fld>
            <a:endParaRPr lang="en-US" dirty="0"/>
          </a:p>
        </p:txBody>
      </p:sp>
      <p:sp>
        <p:nvSpPr>
          <p:cNvPr id="3" name="Title 2">
            <a:extLst>
              <a:ext uri="{FF2B5EF4-FFF2-40B4-BE49-F238E27FC236}">
                <a16:creationId xmlns:a16="http://schemas.microsoft.com/office/drawing/2014/main" id="{F6564006-5C48-74A5-C3FE-80DAB440B5AB}"/>
              </a:ext>
            </a:extLst>
          </p:cNvPr>
          <p:cNvSpPr>
            <a:spLocks noGrp="1"/>
          </p:cNvSpPr>
          <p:nvPr>
            <p:ph type="title"/>
          </p:nvPr>
        </p:nvSpPr>
        <p:spPr>
          <a:xfrm>
            <a:off x="611243" y="438062"/>
            <a:ext cx="11277600" cy="1409700"/>
          </a:xfrm>
        </p:spPr>
        <p:txBody>
          <a:bodyPr/>
          <a:lstStyle/>
          <a:p>
            <a:r>
              <a:rPr lang="en-US" dirty="0"/>
              <a:t>Key System Metrics</a:t>
            </a:r>
          </a:p>
        </p:txBody>
      </p:sp>
      <p:sp>
        <p:nvSpPr>
          <p:cNvPr id="75" name="Text Placeholder 4">
            <a:extLst>
              <a:ext uri="{FF2B5EF4-FFF2-40B4-BE49-F238E27FC236}">
                <a16:creationId xmlns:a16="http://schemas.microsoft.com/office/drawing/2014/main" id="{83134E58-F04A-2559-17F3-3BB278A57E15}"/>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6C154423-D4E0-6A90-940B-7FB4C05C0A92}"/>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67C91C41-B596-BD57-5C9F-24494DF6E183}"/>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FED71841-D568-62D0-3255-ECE6F04F875A}"/>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AC8A9999-DB31-9B6C-05E6-FCC7BA3CD4C4}"/>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7123C682-A4CA-3CB5-85CE-5AF817203D6C}"/>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515D6E31-BFC0-4357-85A0-4142A7B2AA93}"/>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1D1243EC-4807-6471-03DC-E6A2FD857199}"/>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27F04ADA-F59B-0D99-E5C4-D26CF70CBAFE}"/>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FCBB678D-BDDA-6AA8-BCFB-239FCCA255B3}"/>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26737A03-E95A-D466-7A6D-E85DF715330C}"/>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96840754-807E-9BB5-5986-BF4E960EEE21}"/>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A28CB3F7-B59C-D4C9-7866-C7721C742793}"/>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84DAE359-CCA9-29EE-5F10-A0E56E78D6F9}"/>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40A7CA26-1093-4488-4FE0-5C4D017AC8B2}"/>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A8BDD4F7-0108-FD5C-1506-0769936D03C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EB968764-D61A-B0C2-20EF-AAB0985520DE}"/>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006A28C6-A110-14CB-B0C2-5C57580DF170}"/>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14905FE-1AC3-C07A-9A68-61CC3952D66B}"/>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9FC4B544-9E8E-53DF-95AA-504B7A3A36EC}"/>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0B4117D6-62FB-8C9F-1B72-C59CC0749547}"/>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1B0438C8-5A46-B995-A01B-E7A26EC8880A}"/>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3E9874D-C886-313A-EAFE-2D313BA39306}"/>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1690F5E9-C98F-5370-E087-6CF3F6137BB3}"/>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D7F6BA9F-55B0-EC91-7DF3-246F6C736F2D}"/>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9B9D6235-299E-A863-4293-9F3322FDAF35}"/>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24CEDBCD-6BB4-9BF3-00AB-47748A4F54DC}"/>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8C98E34A-DD04-2115-A16D-BEBFCE918013}"/>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4646A2B9-C505-0FC7-148D-3CF223D72929}"/>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20B4AA61-040B-DC8D-D4AD-783BDB051AE2}"/>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62E4F8CB-AA7A-0E71-B03E-46BC83D577F1}"/>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0FCC3D35-B4A6-66BA-D109-53E23042CBB1}"/>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974ED1E1-8820-79CB-FD90-BF25F1CDF048}"/>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A45C1D5D-D8F0-3D72-A67E-AE6DB49DBC8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9D9AD0B-2433-0A1E-0481-11AD38BF576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57FB2EC0-40C0-F757-F13B-4C43551BD09C}"/>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3ABD5B54-3734-7658-A101-190FE0250BB8}"/>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7D2722F7-0D87-1AC1-1997-5E615FCB6DD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037C8AFD-B47E-33A3-8E36-F6A312A5F6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C041DBCE-35FE-C40F-D7BD-6F59F0B5BA9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03CB565F-04FE-4376-E6BE-2A4D17AD5FB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0330B603-FAE0-CAFB-E63B-1C63367CE85A}"/>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1199ADF0-04A9-746F-DE8B-4F7B77A9B69D}"/>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E705827B-664B-DB49-6CCC-DE6C1224AB93}"/>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65885F76-9839-A20A-D821-083FB2BB624C}"/>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2F2629CD-D0DA-B9D6-25BC-80321A86EF06}"/>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7B7805-5B0B-5519-69D2-92EDD528295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5744B53C-6E94-C028-4F30-5A4A458168E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3DC3FECA-43C7-879C-4B4C-66092657897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8B8192C8-4345-7CB4-2A59-51C890EEB838}"/>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0610C432-75BF-13F6-FFC3-795BFF19276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EAE40FFB-7B54-D416-45A0-75D93EBE0A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E81244EA-EB34-EB40-40AD-60D0A329C44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941351DD-7F0C-E641-F780-971963E8EEEC}"/>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2A8CF692-6292-026F-AD54-F73952732BD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DD4FA64D-9550-10A6-256B-49A30ACAD619}"/>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6C8BE223-316C-38EE-E827-9F6DBD7A03D7}"/>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B1F5B972-F6AA-B887-530C-E74EFD5B4CA2}"/>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B1969866-26F2-64CD-0FF1-E3365A31B49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A8F2CB39-0E51-6DA6-0F45-9263075FBFD8}"/>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81B7BCAC-D8A5-FA7B-8444-DB47C95423FB}"/>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091E3336-6EFC-9D6A-ADB7-5A8CF0A87643}"/>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59905165-2D34-315E-C601-3376814F1968}"/>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8DB7A616-BC8B-6289-E315-BCB1E5440912}"/>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047EB3DA-BA60-CC1C-8651-32C3C6ED5D4A}"/>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F360918F-554A-C468-838E-18A6C04F2A1F}"/>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CCDE2695-B172-FB7C-D108-CD361344B844}"/>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D3D8E0E5-5CAE-AE62-426B-0A6C76B9CE4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BE1E9315-38BE-45D2-9E76-852A1DC5157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C2FF7F8B-8E55-5936-21D6-54E36C32C226}"/>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C25159CA-0BF2-4DE2-4047-A9AF4E2BDBFB}"/>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96C973-6C3A-7131-E3C3-4D1E92EA3E2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E461D415-8D7E-1ADC-DF20-D87ED5CA876F}"/>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345683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302-C812-63B7-168E-A756303E49F3}"/>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Key System Metrics</a:t>
            </a:r>
          </a:p>
        </p:txBody>
      </p:sp>
      <p:grpSp>
        <p:nvGrpSpPr>
          <p:cNvPr id="3" name="Group 2">
            <a:extLst>
              <a:ext uri="{FF2B5EF4-FFF2-40B4-BE49-F238E27FC236}">
                <a16:creationId xmlns:a16="http://schemas.microsoft.com/office/drawing/2014/main" id="{460E60B5-A24B-97EB-0301-A9CAFAA16465}"/>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602A1907-D3AA-8C3D-9C8D-ECB9096945B8}"/>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AABFFFE9-BB0C-22F8-6964-3270F043C041}"/>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D9383038-31EF-14CD-0E6A-A9262A6D2A6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69C47D5D-BD93-D50B-E143-3E4A32EA76F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0B51D1EF-36BA-C806-7BA2-3130E19EF2CC}"/>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AEB58477-0F7B-0FF8-75D0-6B9DD842768D}"/>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C2110F5-1CA3-030F-9A2E-674753CAEEC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30DB1E1A-F1C1-5C0F-D97A-D9E08971BC04}"/>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4D5EB8DF-15D0-1768-EA15-3D8F8492B0C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AEBF5E35-2F0C-6E88-134F-231B909C6FB6}"/>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E9E013DC-6A94-F806-1503-060F1790DAA5}"/>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E2CF845-F0F7-3EFF-7E1F-70D9323B84A2}"/>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7619CB74-669B-66A6-BED5-0B55F8EC6D8B}"/>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CAB5D87A-DD60-DEFE-305B-8A504361C24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830C1F48-D0B7-57E7-FE0E-05EA3E118AE3}"/>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8D2D94B2-4764-475A-D2AB-F76660CA1B6B}"/>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75DEA830-0131-F224-3614-1466FDA70CF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2AAD315E-1137-591D-B330-95011E44D0A9}"/>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F71D64-A334-EBBB-BC26-341CF54256B8}"/>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ABDA008-36DF-5102-09B2-34771E0893B3}"/>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7661EDB6-66BE-8C4C-AEB4-28A756C8FB15}"/>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574C85A9-40B6-9030-B13A-1859FC16D4C5}"/>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9036BE8-CC89-3186-61FF-243952AFFBAD}"/>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B8E66306-0742-F8A2-7853-6A6219301FB3}"/>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5481EA90-1BCA-F064-E09E-99D5958F105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0FD7E44D-67B6-B8A1-7DB2-A30381E5003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3C7AEF7B-FB8B-9C94-4AA5-4E8036F320CD}"/>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2E01980E-20E2-1A9B-64A3-7617EEF95E03}"/>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7708527A-8F61-046C-E524-7F94D8D5FA0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E52AA52-9E77-C608-FA65-692860630FBB}"/>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A04CA3DD-FD3A-9F47-D31F-845147DDEE59}"/>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DD1B5725-5505-B4EF-9113-66884EE0F1D6}"/>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C3C501D5-856E-BBA0-5E3E-ECD15B496F96}"/>
              </a:ext>
            </a:extLst>
          </p:cNvPr>
          <p:cNvGraphicFramePr>
            <a:graphicFrameLocks/>
          </p:cNvGraphicFramePr>
          <p:nvPr>
            <p:extLst>
              <p:ext uri="{D42A27DB-BD31-4B8C-83A1-F6EECF244321}">
                <p14:modId xmlns:p14="http://schemas.microsoft.com/office/powerpoint/2010/main" val="3484220102"/>
              </p:ext>
            </p:extLst>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a:solidFill>
                            <a:schemeClr val="tx1"/>
                          </a:solidFill>
                          <a:latin typeface="+mn-lt"/>
                          <a:ea typeface="+mn-ea"/>
                          <a:cs typeface="+mn-cs"/>
                        </a:rPr>
                        <a:t>Current Space Used refers</a:t>
                      </a:r>
                      <a:r>
                        <a:rPr lang="en-GB" sz="900" kern="1200" dirty="0">
                          <a:solidFill>
                            <a:schemeClr val="tx1"/>
                          </a:solidFill>
                          <a:latin typeface="+mn-lt"/>
                          <a:ea typeface="+mn-ea"/>
                          <a:cs typeface="+mn-cs"/>
                        </a:rPr>
                        <a:t> to the amount of disk space currently consumed.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DC1CF3F3-B448-D36D-6D96-867A93F7F635}"/>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77745361-B4F8-0C6B-4790-79600481E1E2}"/>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DDFAAF7C-6F30-2E3E-E1CF-8A4F66F5DC8A}"/>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35DBF60D-3697-D77E-89EA-0E416140CC0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07B620CC-BFF8-1285-71C1-BF6172934ED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854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7B41B-37DC-8B1E-FD2D-CBAAD82E1768}"/>
              </a:ext>
            </a:extLst>
          </p:cNvPr>
          <p:cNvSpPr>
            <a:spLocks noGrp="1"/>
          </p:cNvSpPr>
          <p:nvPr>
            <p:ph type="sldNum" sz="quarter" idx="12"/>
          </p:nvPr>
        </p:nvSpPr>
        <p:spPr/>
        <p:txBody>
          <a:bodyPr/>
          <a:lstStyle/>
          <a:p>
            <a:fld id="{0885F5B2-48F7-4F18-A961-C29AAE44EB58}" type="slidenum">
              <a:rPr lang="en-US" smtClean="0"/>
              <a:pPr/>
              <a:t>9</a:t>
            </a:fld>
            <a:endParaRPr lang="en-US" dirty="0"/>
          </a:p>
        </p:txBody>
      </p:sp>
      <p:sp>
        <p:nvSpPr>
          <p:cNvPr id="3" name="Title 2">
            <a:extLst>
              <a:ext uri="{FF2B5EF4-FFF2-40B4-BE49-F238E27FC236}">
                <a16:creationId xmlns:a16="http://schemas.microsoft.com/office/drawing/2014/main" id="{9EFBC818-E43A-3C10-A0EB-9D315204391D}"/>
              </a:ext>
            </a:extLst>
          </p:cNvPr>
          <p:cNvSpPr>
            <a:spLocks noGrp="1"/>
          </p:cNvSpPr>
          <p:nvPr>
            <p:ph type="title"/>
          </p:nvPr>
        </p:nvSpPr>
        <p:spPr/>
        <p:txBody>
          <a:bodyPr/>
          <a:lstStyle/>
          <a:p>
            <a:r>
              <a:rPr lang="en-US" dirty="0"/>
              <a:t>Full Platform View</a:t>
            </a:r>
          </a:p>
        </p:txBody>
      </p:sp>
    </p:spTree>
    <p:extLst>
      <p:ext uri="{BB962C8B-B14F-4D97-AF65-F5344CB8AC3E}">
        <p14:creationId xmlns:p14="http://schemas.microsoft.com/office/powerpoint/2010/main" val="360355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841</TotalTime>
  <Words>5010</Words>
  <Application>Microsoft Office PowerPoint</Application>
  <PresentationFormat>Widescreen</PresentationFormat>
  <Paragraphs>430</Paragraphs>
  <Slides>47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Microsoft Sans Serif</vt:lpstr>
      <vt:lpstr>Inter Light</vt:lpstr>
      <vt:lpstr>Inter SemiBold</vt:lpstr>
      <vt:lpstr>Inter</vt:lpstr>
      <vt:lpstr>Arial</vt:lpstr>
      <vt:lpstr>Calibri</vt:lpstr>
      <vt:lpstr>Teradata</vt:lpstr>
      <vt:lpstr>Teradata Vantage Health Check</vt:lpstr>
      <vt:lpstr>Agenda: Vantage Health Check (VHC)</vt:lpstr>
      <vt:lpstr>Vantage Health Check - Overview</vt:lpstr>
      <vt:lpstr>Vantage Health Check (VHC) - Overview</vt:lpstr>
      <vt:lpstr>VHC on a page -- {{val:vhc--intro.csv[1:2]}}: {{val:vhc--intro.csv[1:1]}}</vt:lpstr>
      <vt:lpstr>System Health</vt:lpstr>
      <vt:lpstr>Key System Metrics</vt:lpstr>
      <vt:lpstr>PowerPoint Presentation</vt:lpstr>
      <vt:lpstr>Full Platform View</vt:lpstr>
      <vt:lpstr>System CPU Usage </vt:lpstr>
      <vt:lpstr>System CPU Usage - HeatMaps </vt:lpstr>
      <vt:lpstr>System IO Busy</vt:lpstr>
      <vt:lpstr>System IO Busy – HeatMaps</vt:lpstr>
      <vt:lpstr>PowerPoint Presentation</vt:lpstr>
      <vt:lpstr>System CPU Usage</vt:lpstr>
      <vt:lpstr>System CPU Usage - HeatMaps </vt:lpstr>
      <vt:lpstr>System IO Busy</vt:lpstr>
      <vt:lpstr>System IO Busy – HeatMaps</vt:lpstr>
      <vt:lpstr>Workload Health</vt:lpstr>
      <vt:lpstr>Concurrency Levels</vt:lpstr>
      <vt:lpstr>Daily Activity Throughput</vt:lpstr>
      <vt:lpstr>Daily Data Transfers</vt:lpstr>
      <vt:lpstr>JOIN Frequency</vt:lpstr>
      <vt:lpstr>Allocation by Top 50 Databases – CPU</vt:lpstr>
      <vt:lpstr>Allocation by Top 50 Databases – IO Count</vt:lpstr>
      <vt:lpstr>Allocation by Top 50 Databases – IO GB / Throughput</vt:lpstr>
      <vt:lpstr>Applications and Data Extracts</vt:lpstr>
      <vt:lpstr>Feature Usage</vt:lpstr>
      <vt:lpstr>Feature Usage – Top 25 by Frequency</vt:lpstr>
      <vt:lpstr>Feature Usage – Top 25 by CPU  </vt:lpstr>
      <vt:lpstr>Feature Usage – By Subcategory</vt:lpstr>
      <vt:lpstr>Feature Usage – By Solution Type</vt:lpstr>
      <vt:lpstr>Feature Usage – By Objective</vt:lpstr>
      <vt:lpstr>ClearScape Feature Usage by Frequency</vt:lpstr>
      <vt:lpstr>ClearScape Feature Usage By Sub-Category</vt:lpstr>
      <vt:lpstr>ClearScape Statement Count &amp; CPU By Date</vt:lpstr>
      <vt:lpstr>Feature Usage – Unused Features </vt:lpstr>
      <vt:lpstr>Object Health</vt:lpstr>
      <vt:lpstr>Databases with Most Frequent INSERTS/UPDATES/DELETES</vt:lpstr>
      <vt:lpstr>Disk Consumption: Top 25 Largest Databases</vt:lpstr>
      <vt:lpstr>Constraint Analysis</vt:lpstr>
      <vt:lpstr>Constraint Analysis</vt:lpstr>
      <vt:lpstr>PowerPoint Presentation</vt:lpstr>
      <vt:lpstr>Next Steps &amp; Recommendations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121</cp:revision>
  <dcterms:created xsi:type="dcterms:W3CDTF">2023-09-29T21:44:38Z</dcterms:created>
  <dcterms:modified xsi:type="dcterms:W3CDTF">2024-04-22T17:47:50Z</dcterms:modified>
  <cp:category/>
</cp:coreProperties>
</file>